
<file path=[Content_Types].xml><?xml version="1.0" encoding="utf-8"?>
<Types xmlns="http://schemas.openxmlformats.org/package/2006/content-types">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74"/>
  </p:notesMasterIdLst>
  <p:sldIdLst>
    <p:sldId id="1209" r:id="rId2"/>
    <p:sldId id="870" r:id="rId3"/>
    <p:sldId id="1088" r:id="rId4"/>
    <p:sldId id="1089" r:id="rId5"/>
    <p:sldId id="1090" r:id="rId6"/>
    <p:sldId id="1093" r:id="rId7"/>
    <p:sldId id="1095" r:id="rId8"/>
    <p:sldId id="1100" r:id="rId9"/>
    <p:sldId id="1104" r:id="rId10"/>
    <p:sldId id="1114" r:id="rId11"/>
    <p:sldId id="1115" r:id="rId12"/>
    <p:sldId id="1116" r:id="rId13"/>
    <p:sldId id="1046" r:id="rId14"/>
    <p:sldId id="1041" r:id="rId15"/>
    <p:sldId id="1050" r:id="rId16"/>
    <p:sldId id="1208" r:id="rId17"/>
    <p:sldId id="1051" r:id="rId18"/>
    <p:sldId id="1052" r:id="rId19"/>
    <p:sldId id="1159" r:id="rId20"/>
    <p:sldId id="1160" r:id="rId21"/>
    <p:sldId id="1161" r:id="rId22"/>
    <p:sldId id="1163" r:id="rId23"/>
    <p:sldId id="1164" r:id="rId24"/>
    <p:sldId id="1166" r:id="rId25"/>
    <p:sldId id="1055" r:id="rId26"/>
    <p:sldId id="1071" r:id="rId27"/>
    <p:sldId id="1210" r:id="rId28"/>
    <p:sldId id="1211" r:id="rId29"/>
    <p:sldId id="1212" r:id="rId30"/>
    <p:sldId id="1213" r:id="rId31"/>
    <p:sldId id="1214" r:id="rId32"/>
    <p:sldId id="1215" r:id="rId33"/>
    <p:sldId id="1216" r:id="rId34"/>
    <p:sldId id="1217" r:id="rId35"/>
    <p:sldId id="1218" r:id="rId36"/>
    <p:sldId id="1219" r:id="rId37"/>
    <p:sldId id="1220" r:id="rId38"/>
    <p:sldId id="1221" r:id="rId39"/>
    <p:sldId id="1222" r:id="rId40"/>
    <p:sldId id="1223" r:id="rId41"/>
    <p:sldId id="1224" r:id="rId42"/>
    <p:sldId id="1225" r:id="rId43"/>
    <p:sldId id="1226" r:id="rId44"/>
    <p:sldId id="1227" r:id="rId45"/>
    <p:sldId id="1228" r:id="rId46"/>
    <p:sldId id="1229" r:id="rId47"/>
    <p:sldId id="1230" r:id="rId48"/>
    <p:sldId id="1231" r:id="rId49"/>
    <p:sldId id="1232" r:id="rId50"/>
    <p:sldId id="1233" r:id="rId51"/>
    <p:sldId id="1234" r:id="rId52"/>
    <p:sldId id="1235" r:id="rId53"/>
    <p:sldId id="1241" r:id="rId54"/>
    <p:sldId id="1242" r:id="rId55"/>
    <p:sldId id="1243" r:id="rId56"/>
    <p:sldId id="1244" r:id="rId57"/>
    <p:sldId id="1245" r:id="rId58"/>
    <p:sldId id="1170" r:id="rId59"/>
    <p:sldId id="1171" r:id="rId60"/>
    <p:sldId id="1172" r:id="rId61"/>
    <p:sldId id="1173" r:id="rId62"/>
    <p:sldId id="1174" r:id="rId63"/>
    <p:sldId id="1175" r:id="rId64"/>
    <p:sldId id="1176" r:id="rId65"/>
    <p:sldId id="1177" r:id="rId66"/>
    <p:sldId id="1178" r:id="rId67"/>
    <p:sldId id="1179" r:id="rId68"/>
    <p:sldId id="1180" r:id="rId69"/>
    <p:sldId id="1186" r:id="rId70"/>
    <p:sldId id="1187" r:id="rId71"/>
    <p:sldId id="1188" r:id="rId72"/>
    <p:sldId id="1189" r:id="rId73"/>
  </p:sldIdLst>
  <p:sldSz cx="9144000" cy="6858000" type="screen4x3"/>
  <p:notesSz cx="6858000" cy="9144000"/>
  <p:defaultTextStyle>
    <a:defPPr>
      <a:defRPr lang="en-US"/>
    </a:defPPr>
    <a:lvl1pPr algn="l" rtl="0" eaLnBrk="0" fontAlgn="base" hangingPunct="0">
      <a:spcBef>
        <a:spcPct val="0"/>
      </a:spcBef>
      <a:spcAft>
        <a:spcPct val="0"/>
      </a:spcAft>
      <a:defRPr sz="3200" b="1" kern="1200">
        <a:solidFill>
          <a:schemeClr val="tx1"/>
        </a:solidFill>
        <a:latin typeface="Arial" charset="0"/>
        <a:ea typeface="+mn-ea"/>
        <a:cs typeface="+mn-cs"/>
      </a:defRPr>
    </a:lvl1pPr>
    <a:lvl2pPr marL="457200" algn="l" rtl="0" eaLnBrk="0" fontAlgn="base" hangingPunct="0">
      <a:spcBef>
        <a:spcPct val="0"/>
      </a:spcBef>
      <a:spcAft>
        <a:spcPct val="0"/>
      </a:spcAft>
      <a:defRPr sz="3200" b="1" kern="1200">
        <a:solidFill>
          <a:schemeClr val="tx1"/>
        </a:solidFill>
        <a:latin typeface="Arial" charset="0"/>
        <a:ea typeface="+mn-ea"/>
        <a:cs typeface="+mn-cs"/>
      </a:defRPr>
    </a:lvl2pPr>
    <a:lvl3pPr marL="914400" algn="l" rtl="0" eaLnBrk="0" fontAlgn="base" hangingPunct="0">
      <a:spcBef>
        <a:spcPct val="0"/>
      </a:spcBef>
      <a:spcAft>
        <a:spcPct val="0"/>
      </a:spcAft>
      <a:defRPr sz="3200" b="1" kern="1200">
        <a:solidFill>
          <a:schemeClr val="tx1"/>
        </a:solidFill>
        <a:latin typeface="Arial" charset="0"/>
        <a:ea typeface="+mn-ea"/>
        <a:cs typeface="+mn-cs"/>
      </a:defRPr>
    </a:lvl3pPr>
    <a:lvl4pPr marL="1371600" algn="l" rtl="0" eaLnBrk="0" fontAlgn="base" hangingPunct="0">
      <a:spcBef>
        <a:spcPct val="0"/>
      </a:spcBef>
      <a:spcAft>
        <a:spcPct val="0"/>
      </a:spcAft>
      <a:defRPr sz="3200" b="1" kern="1200">
        <a:solidFill>
          <a:schemeClr val="tx1"/>
        </a:solidFill>
        <a:latin typeface="Arial" charset="0"/>
        <a:ea typeface="+mn-ea"/>
        <a:cs typeface="+mn-cs"/>
      </a:defRPr>
    </a:lvl4pPr>
    <a:lvl5pPr marL="1828800" algn="l" rtl="0" eaLnBrk="0" fontAlgn="base" hangingPunct="0">
      <a:spcBef>
        <a:spcPct val="0"/>
      </a:spcBef>
      <a:spcAft>
        <a:spcPct val="0"/>
      </a:spcAft>
      <a:defRPr sz="3200" b="1" kern="1200">
        <a:solidFill>
          <a:schemeClr val="tx1"/>
        </a:solidFill>
        <a:latin typeface="Arial" charset="0"/>
        <a:ea typeface="+mn-ea"/>
        <a:cs typeface="+mn-cs"/>
      </a:defRPr>
    </a:lvl5pPr>
    <a:lvl6pPr marL="2286000" algn="l" defTabSz="914400" rtl="0" eaLnBrk="1" latinLnBrk="0" hangingPunct="1">
      <a:defRPr sz="3200" b="1" kern="1200">
        <a:solidFill>
          <a:schemeClr val="tx1"/>
        </a:solidFill>
        <a:latin typeface="Arial" charset="0"/>
        <a:ea typeface="+mn-ea"/>
        <a:cs typeface="+mn-cs"/>
      </a:defRPr>
    </a:lvl6pPr>
    <a:lvl7pPr marL="2743200" algn="l" defTabSz="914400" rtl="0" eaLnBrk="1" latinLnBrk="0" hangingPunct="1">
      <a:defRPr sz="3200" b="1" kern="1200">
        <a:solidFill>
          <a:schemeClr val="tx1"/>
        </a:solidFill>
        <a:latin typeface="Arial" charset="0"/>
        <a:ea typeface="+mn-ea"/>
        <a:cs typeface="+mn-cs"/>
      </a:defRPr>
    </a:lvl7pPr>
    <a:lvl8pPr marL="3200400" algn="l" defTabSz="914400" rtl="0" eaLnBrk="1" latinLnBrk="0" hangingPunct="1">
      <a:defRPr sz="3200" b="1" kern="1200">
        <a:solidFill>
          <a:schemeClr val="tx1"/>
        </a:solidFill>
        <a:latin typeface="Arial" charset="0"/>
        <a:ea typeface="+mn-ea"/>
        <a:cs typeface="+mn-cs"/>
      </a:defRPr>
    </a:lvl8pPr>
    <a:lvl9pPr marL="3657600" algn="l" defTabSz="914400" rtl="0" eaLnBrk="1" latinLnBrk="0" hangingPunct="1">
      <a:defRPr sz="3200"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3366FF"/>
    <a:srgbClr val="00CC00"/>
    <a:srgbClr val="660066"/>
    <a:srgbClr val="996633"/>
    <a:srgbClr val="6666FF"/>
    <a:srgbClr val="CCFF99"/>
    <a:srgbClr val="99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99" autoAdjust="0"/>
    <p:restoredTop sz="93011" autoAdjust="0"/>
  </p:normalViewPr>
  <p:slideViewPr>
    <p:cSldViewPr>
      <p:cViewPr varScale="1">
        <p:scale>
          <a:sx n="78" d="100"/>
          <a:sy n="78" d="100"/>
        </p:scale>
        <p:origin x="1445"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8985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b="0">
                <a:latin typeface="Times New Roman" charset="0"/>
              </a:defRPr>
            </a:lvl1pPr>
          </a:lstStyle>
          <a:p>
            <a:pPr>
              <a:defRPr/>
            </a:pPr>
            <a:endParaRPr lang="en-US"/>
          </a:p>
        </p:txBody>
      </p:sp>
      <p:sp>
        <p:nvSpPr>
          <p:cNvPr id="88985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b="0">
                <a:latin typeface="Times New Roman" charset="0"/>
              </a:defRPr>
            </a:lvl1pPr>
          </a:lstStyle>
          <a:p>
            <a:pPr>
              <a:defRPr/>
            </a:pPr>
            <a:endParaRPr lang="en-US"/>
          </a:p>
        </p:txBody>
      </p:sp>
      <p:sp>
        <p:nvSpPr>
          <p:cNvPr id="665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986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88986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b="0">
                <a:latin typeface="Times New Roman" charset="0"/>
              </a:defRPr>
            </a:lvl1pPr>
          </a:lstStyle>
          <a:p>
            <a:pPr>
              <a:defRPr/>
            </a:pPr>
            <a:endParaRPr lang="en-US"/>
          </a:p>
        </p:txBody>
      </p:sp>
      <p:sp>
        <p:nvSpPr>
          <p:cNvPr id="88986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b="0">
                <a:latin typeface="Times New Roman" charset="0"/>
              </a:defRPr>
            </a:lvl1pPr>
          </a:lstStyle>
          <a:p>
            <a:pPr>
              <a:defRPr/>
            </a:pPr>
            <a:fld id="{83A42D32-7BF7-4893-8A8B-1F648DBFFB0F}" type="slidenum">
              <a:rPr lang="en-US"/>
              <a:pPr>
                <a:defRPr/>
              </a:pPr>
              <a:t>‹#›</a:t>
            </a:fld>
            <a:endParaRPr lang="en-US"/>
          </a:p>
        </p:txBody>
      </p:sp>
    </p:spTree>
    <p:extLst>
      <p:ext uri="{BB962C8B-B14F-4D97-AF65-F5344CB8AC3E}">
        <p14:creationId xmlns:p14="http://schemas.microsoft.com/office/powerpoint/2010/main" val="36311705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fld id="{DECF68B0-E2B1-469A-931A-B1D2211F84BB}" type="slidenum">
              <a:rPr lang="en-US" sz="1300" b="0" i="0" smtClean="0"/>
              <a:pPr/>
              <a:t>1</a:t>
            </a:fld>
            <a:endParaRPr lang="en-US" sz="1300" b="0" i="0" smtClean="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3506223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r" eaLnBrk="1" hangingPunct="1"/>
            <a:fld id="{47B8021C-DEE4-433F-9D54-2D2F7EE583A5}" type="slidenum">
              <a:rPr lang="en-US" sz="1200" b="0"/>
              <a:pPr algn="r" eaLnBrk="1" hangingPunct="1"/>
              <a:t>10</a:t>
            </a:fld>
            <a:endParaRPr lang="en-US" sz="1200" b="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Times New Roman" pitchFamily="18" charset="0"/>
            </a:endParaRPr>
          </a:p>
        </p:txBody>
      </p:sp>
    </p:spTree>
    <p:extLst>
      <p:ext uri="{BB962C8B-B14F-4D97-AF65-F5344CB8AC3E}">
        <p14:creationId xmlns:p14="http://schemas.microsoft.com/office/powerpoint/2010/main" val="966975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r" eaLnBrk="1" hangingPunct="1"/>
            <a:fld id="{5224FF7E-E0B4-48A7-A135-2AEB5C3C23EA}" type="slidenum">
              <a:rPr lang="en-US" sz="1200" b="0"/>
              <a:pPr algn="r" eaLnBrk="1" hangingPunct="1"/>
              <a:t>11</a:t>
            </a:fld>
            <a:endParaRPr lang="en-US" sz="1200" b="0"/>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Times New Roman" pitchFamily="18" charset="0"/>
            </a:endParaRPr>
          </a:p>
        </p:txBody>
      </p:sp>
    </p:spTree>
    <p:extLst>
      <p:ext uri="{BB962C8B-B14F-4D97-AF65-F5344CB8AC3E}">
        <p14:creationId xmlns:p14="http://schemas.microsoft.com/office/powerpoint/2010/main" val="40695267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r" eaLnBrk="1" hangingPunct="1"/>
            <a:fld id="{ECFBA84F-B9EC-4960-9685-B04E42E7A39A}" type="slidenum">
              <a:rPr lang="en-US" sz="1200" b="0"/>
              <a:pPr algn="r" eaLnBrk="1" hangingPunct="1"/>
              <a:t>12</a:t>
            </a:fld>
            <a:endParaRPr lang="en-US" sz="1200" b="0"/>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Times New Roman" pitchFamily="18" charset="0"/>
            </a:endParaRPr>
          </a:p>
        </p:txBody>
      </p:sp>
    </p:spTree>
    <p:extLst>
      <p:ext uri="{BB962C8B-B14F-4D97-AF65-F5344CB8AC3E}">
        <p14:creationId xmlns:p14="http://schemas.microsoft.com/office/powerpoint/2010/main" val="2503463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r" eaLnBrk="1" hangingPunct="1"/>
            <a:fld id="{DCE2260A-76E9-4877-8928-6A27A017F9ED}" type="slidenum">
              <a:rPr lang="en-US" sz="1200" b="0"/>
              <a:pPr algn="r" eaLnBrk="1" hangingPunct="1"/>
              <a:t>13</a:t>
            </a:fld>
            <a:endParaRPr lang="en-US" sz="1200" b="0"/>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Times New Roman" pitchFamily="18" charset="0"/>
            </a:endParaRPr>
          </a:p>
        </p:txBody>
      </p:sp>
    </p:spTree>
    <p:extLst>
      <p:ext uri="{BB962C8B-B14F-4D97-AF65-F5344CB8AC3E}">
        <p14:creationId xmlns:p14="http://schemas.microsoft.com/office/powerpoint/2010/main" val="2278179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r" eaLnBrk="1" hangingPunct="1"/>
            <a:fld id="{A0F9E667-E9F0-4FE5-BA23-5BEF04A578E1}" type="slidenum">
              <a:rPr lang="en-US" sz="1200" b="0"/>
              <a:pPr algn="r" eaLnBrk="1" hangingPunct="1"/>
              <a:t>14</a:t>
            </a:fld>
            <a:endParaRPr lang="en-US" sz="1200" b="0"/>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Times New Roman" pitchFamily="18" charset="0"/>
            </a:endParaRPr>
          </a:p>
        </p:txBody>
      </p:sp>
    </p:spTree>
    <p:extLst>
      <p:ext uri="{BB962C8B-B14F-4D97-AF65-F5344CB8AC3E}">
        <p14:creationId xmlns:p14="http://schemas.microsoft.com/office/powerpoint/2010/main" val="9803371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r" eaLnBrk="1" hangingPunct="1"/>
            <a:fld id="{EC1C3968-225F-4EC6-A0C3-37CB54A71C3D}" type="slidenum">
              <a:rPr lang="en-US" sz="1200" b="0"/>
              <a:pPr algn="r" eaLnBrk="1" hangingPunct="1"/>
              <a:t>15</a:t>
            </a:fld>
            <a:endParaRPr lang="en-US" sz="1200" b="0"/>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Times New Roman" pitchFamily="18" charset="0"/>
            </a:endParaRPr>
          </a:p>
        </p:txBody>
      </p:sp>
    </p:spTree>
    <p:extLst>
      <p:ext uri="{BB962C8B-B14F-4D97-AF65-F5344CB8AC3E}">
        <p14:creationId xmlns:p14="http://schemas.microsoft.com/office/powerpoint/2010/main" val="2344839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r" eaLnBrk="1" hangingPunct="1"/>
            <a:fld id="{FD4B9D6C-1B04-49EB-B1F5-6F4B432A1C4C}" type="slidenum">
              <a:rPr lang="en-US" sz="1200" b="0"/>
              <a:pPr algn="r" eaLnBrk="1" hangingPunct="1"/>
              <a:t>17</a:t>
            </a:fld>
            <a:endParaRPr lang="en-US" sz="1200" b="0"/>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Times New Roman" pitchFamily="18" charset="0"/>
            </a:endParaRPr>
          </a:p>
        </p:txBody>
      </p:sp>
    </p:spTree>
    <p:extLst>
      <p:ext uri="{BB962C8B-B14F-4D97-AF65-F5344CB8AC3E}">
        <p14:creationId xmlns:p14="http://schemas.microsoft.com/office/powerpoint/2010/main" val="5560987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r" eaLnBrk="1" hangingPunct="1"/>
            <a:fld id="{89E4935A-569E-461E-A305-98C24A0783C7}" type="slidenum">
              <a:rPr lang="en-US" sz="1200" b="0"/>
              <a:pPr algn="r" eaLnBrk="1" hangingPunct="1"/>
              <a:t>18</a:t>
            </a:fld>
            <a:endParaRPr lang="en-US" sz="1200" b="0"/>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Times New Roman" pitchFamily="18" charset="0"/>
            </a:endParaRPr>
          </a:p>
        </p:txBody>
      </p:sp>
    </p:spTree>
    <p:extLst>
      <p:ext uri="{BB962C8B-B14F-4D97-AF65-F5344CB8AC3E}">
        <p14:creationId xmlns:p14="http://schemas.microsoft.com/office/powerpoint/2010/main" val="2802491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r" eaLnBrk="1" hangingPunct="1"/>
            <a:fld id="{C4807F9A-070D-4348-B36E-EDC6CF079769}" type="slidenum">
              <a:rPr lang="en-US" sz="1200" b="0"/>
              <a:pPr algn="r" eaLnBrk="1" hangingPunct="1"/>
              <a:t>19</a:t>
            </a:fld>
            <a:endParaRPr lang="en-US" sz="1200" b="0"/>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Times New Roman" pitchFamily="18" charset="0"/>
            </a:endParaRPr>
          </a:p>
        </p:txBody>
      </p:sp>
    </p:spTree>
    <p:extLst>
      <p:ext uri="{BB962C8B-B14F-4D97-AF65-F5344CB8AC3E}">
        <p14:creationId xmlns:p14="http://schemas.microsoft.com/office/powerpoint/2010/main" val="40109539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r" eaLnBrk="1" hangingPunct="1"/>
            <a:fld id="{7AA1E2BD-48B8-4211-B6CA-1DBAAB83BA88}" type="slidenum">
              <a:rPr lang="en-US" sz="1200" b="0"/>
              <a:pPr algn="r" eaLnBrk="1" hangingPunct="1"/>
              <a:t>20</a:t>
            </a:fld>
            <a:endParaRPr lang="en-US" sz="1200" b="0"/>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Times New Roman" pitchFamily="18" charset="0"/>
            </a:endParaRPr>
          </a:p>
        </p:txBody>
      </p:sp>
    </p:spTree>
    <p:extLst>
      <p:ext uri="{BB962C8B-B14F-4D97-AF65-F5344CB8AC3E}">
        <p14:creationId xmlns:p14="http://schemas.microsoft.com/office/powerpoint/2010/main" val="835572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fld id="{B10E2448-692F-48F3-8FC7-26EA7928B312}" type="slidenum">
              <a:rPr lang="en-US" sz="1200" b="0" smtClean="0">
                <a:latin typeface="Times New Roman" pitchFamily="18" charset="0"/>
              </a:rPr>
              <a:pPr/>
              <a:t>2</a:t>
            </a:fld>
            <a:endParaRPr lang="en-US" sz="1200" b="0" smtClean="0">
              <a:latin typeface="Times New Roman" pitchFamily="18"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Times New Roman" pitchFamily="18" charset="0"/>
            </a:endParaRPr>
          </a:p>
        </p:txBody>
      </p:sp>
    </p:spTree>
    <p:extLst>
      <p:ext uri="{BB962C8B-B14F-4D97-AF65-F5344CB8AC3E}">
        <p14:creationId xmlns:p14="http://schemas.microsoft.com/office/powerpoint/2010/main" val="27381626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r" eaLnBrk="1" hangingPunct="1"/>
            <a:fld id="{A3FE230C-7C55-4809-B67A-D7562887938F}" type="slidenum">
              <a:rPr lang="en-US" sz="1200" b="0"/>
              <a:pPr algn="r" eaLnBrk="1" hangingPunct="1"/>
              <a:t>21</a:t>
            </a:fld>
            <a:endParaRPr lang="en-US" sz="1200" b="0"/>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Times New Roman" pitchFamily="18" charset="0"/>
            </a:endParaRPr>
          </a:p>
        </p:txBody>
      </p:sp>
    </p:spTree>
    <p:extLst>
      <p:ext uri="{BB962C8B-B14F-4D97-AF65-F5344CB8AC3E}">
        <p14:creationId xmlns:p14="http://schemas.microsoft.com/office/powerpoint/2010/main" val="15718436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r" eaLnBrk="1" hangingPunct="1"/>
            <a:fld id="{226FBEE4-B8B4-4414-A5F3-1293E68A2D2B}" type="slidenum">
              <a:rPr lang="en-US" sz="1200" b="0"/>
              <a:pPr algn="r" eaLnBrk="1" hangingPunct="1"/>
              <a:t>22</a:t>
            </a:fld>
            <a:endParaRPr lang="en-US" sz="1200" b="0"/>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Times New Roman" pitchFamily="18" charset="0"/>
            </a:endParaRPr>
          </a:p>
        </p:txBody>
      </p:sp>
    </p:spTree>
    <p:extLst>
      <p:ext uri="{BB962C8B-B14F-4D97-AF65-F5344CB8AC3E}">
        <p14:creationId xmlns:p14="http://schemas.microsoft.com/office/powerpoint/2010/main" val="3136806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r" eaLnBrk="1" hangingPunct="1"/>
            <a:fld id="{AB5AA640-CC9D-474C-8DCF-5403D9BE84D6}" type="slidenum">
              <a:rPr lang="en-US" sz="1200" b="0"/>
              <a:pPr algn="r" eaLnBrk="1" hangingPunct="1"/>
              <a:t>23</a:t>
            </a:fld>
            <a:endParaRPr lang="en-US" sz="1200" b="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Times New Roman" pitchFamily="18" charset="0"/>
            </a:endParaRPr>
          </a:p>
        </p:txBody>
      </p:sp>
    </p:spTree>
    <p:extLst>
      <p:ext uri="{BB962C8B-B14F-4D97-AF65-F5344CB8AC3E}">
        <p14:creationId xmlns:p14="http://schemas.microsoft.com/office/powerpoint/2010/main" val="2427931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r" eaLnBrk="1" hangingPunct="1"/>
            <a:fld id="{20C32B45-2AC7-4BB7-B1E4-14DAC823852B}" type="slidenum">
              <a:rPr lang="en-US" sz="1200" b="0"/>
              <a:pPr algn="r" eaLnBrk="1" hangingPunct="1"/>
              <a:t>24</a:t>
            </a:fld>
            <a:endParaRPr lang="en-US" sz="1200" b="0"/>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Times New Roman" pitchFamily="18" charset="0"/>
            </a:endParaRPr>
          </a:p>
        </p:txBody>
      </p:sp>
    </p:spTree>
    <p:extLst>
      <p:ext uri="{BB962C8B-B14F-4D97-AF65-F5344CB8AC3E}">
        <p14:creationId xmlns:p14="http://schemas.microsoft.com/office/powerpoint/2010/main" val="27168456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r" eaLnBrk="1" hangingPunct="1"/>
            <a:fld id="{0A49E351-7E78-49C6-801B-F1C399494AB2}" type="slidenum">
              <a:rPr lang="en-US" sz="1200" b="0"/>
              <a:pPr algn="r" eaLnBrk="1" hangingPunct="1"/>
              <a:t>25</a:t>
            </a:fld>
            <a:endParaRPr lang="en-US" sz="1200" b="0"/>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Times New Roman" pitchFamily="18" charset="0"/>
            </a:endParaRPr>
          </a:p>
        </p:txBody>
      </p:sp>
    </p:spTree>
    <p:extLst>
      <p:ext uri="{BB962C8B-B14F-4D97-AF65-F5344CB8AC3E}">
        <p14:creationId xmlns:p14="http://schemas.microsoft.com/office/powerpoint/2010/main" val="2446303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r" eaLnBrk="1" hangingPunct="1"/>
            <a:fld id="{CA94335A-976F-4D0B-8F78-AAC8C540ED7D}" type="slidenum">
              <a:rPr lang="en-US" sz="1200" b="0"/>
              <a:pPr algn="r" eaLnBrk="1" hangingPunct="1"/>
              <a:t>26</a:t>
            </a:fld>
            <a:endParaRPr lang="en-US" sz="1200" b="0"/>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Times New Roman" pitchFamily="18" charset="0"/>
            </a:endParaRPr>
          </a:p>
        </p:txBody>
      </p:sp>
    </p:spTree>
    <p:extLst>
      <p:ext uri="{BB962C8B-B14F-4D97-AF65-F5344CB8AC3E}">
        <p14:creationId xmlns:p14="http://schemas.microsoft.com/office/powerpoint/2010/main" val="28414866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r" eaLnBrk="1" hangingPunct="1"/>
            <a:fld id="{1F6062C0-EE42-42AD-993B-7C880C742918}" type="slidenum">
              <a:rPr lang="en-US" sz="1200" b="0"/>
              <a:pPr algn="r" eaLnBrk="1" hangingPunct="1"/>
              <a:t>27</a:t>
            </a:fld>
            <a:endParaRPr lang="en-US" sz="1200" b="0"/>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Times New Roman" panose="02020603050405020304" pitchFamily="18" charset="0"/>
            </a:endParaRPr>
          </a:p>
        </p:txBody>
      </p:sp>
    </p:spTree>
    <p:extLst>
      <p:ext uri="{BB962C8B-B14F-4D97-AF65-F5344CB8AC3E}">
        <p14:creationId xmlns:p14="http://schemas.microsoft.com/office/powerpoint/2010/main" val="1134894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r" eaLnBrk="1" hangingPunct="1"/>
            <a:fld id="{1F6062C0-EE42-42AD-993B-7C880C742918}" type="slidenum">
              <a:rPr lang="en-US" sz="1200" b="0"/>
              <a:pPr algn="r" eaLnBrk="1" hangingPunct="1"/>
              <a:t>28</a:t>
            </a:fld>
            <a:endParaRPr lang="en-US" sz="1200" b="0"/>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Times New Roman" panose="02020603050405020304" pitchFamily="18" charset="0"/>
            </a:endParaRPr>
          </a:p>
        </p:txBody>
      </p:sp>
    </p:spTree>
    <p:extLst>
      <p:ext uri="{BB962C8B-B14F-4D97-AF65-F5344CB8AC3E}">
        <p14:creationId xmlns:p14="http://schemas.microsoft.com/office/powerpoint/2010/main" val="42598064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r" eaLnBrk="1" hangingPunct="1"/>
            <a:fld id="{052F2F4D-459B-491B-B8D2-6A68230F6690}" type="slidenum">
              <a:rPr lang="en-US" sz="1200" b="0"/>
              <a:pPr algn="r" eaLnBrk="1" hangingPunct="1"/>
              <a:t>29</a:t>
            </a:fld>
            <a:endParaRPr lang="en-US" sz="1200" b="0"/>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Times New Roman" panose="02020603050405020304" pitchFamily="18" charset="0"/>
            </a:endParaRPr>
          </a:p>
        </p:txBody>
      </p:sp>
    </p:spTree>
    <p:extLst>
      <p:ext uri="{BB962C8B-B14F-4D97-AF65-F5344CB8AC3E}">
        <p14:creationId xmlns:p14="http://schemas.microsoft.com/office/powerpoint/2010/main" val="24389893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r" eaLnBrk="1" hangingPunct="1"/>
            <a:fld id="{2EB10AA6-0075-42D2-A1EF-96DD476610AD}" type="slidenum">
              <a:rPr lang="en-US" sz="1200" b="0"/>
              <a:pPr algn="r" eaLnBrk="1" hangingPunct="1"/>
              <a:t>30</a:t>
            </a:fld>
            <a:endParaRPr lang="en-US" sz="1200" b="0"/>
          </a:p>
        </p:txBody>
      </p:sp>
      <p:sp>
        <p:nvSpPr>
          <p:cNvPr id="13315" name="Rectangle 2"/>
          <p:cNvSpPr>
            <a:spLocks noGrp="1" noRot="1" noChangeAspect="1" noChangeArrowheads="1" noTextEdit="1"/>
          </p:cNvSpPr>
          <p:nvPr>
            <p:ph type="sldImg"/>
          </p:nvPr>
        </p:nvSpPr>
        <p:spPr>
          <a:ln/>
        </p:spPr>
      </p:sp>
      <p:sp>
        <p:nvSpPr>
          <p:cNvPr id="13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Times New Roman" panose="02020603050405020304" pitchFamily="18" charset="0"/>
            </a:endParaRPr>
          </a:p>
        </p:txBody>
      </p:sp>
    </p:spTree>
    <p:extLst>
      <p:ext uri="{BB962C8B-B14F-4D97-AF65-F5344CB8AC3E}">
        <p14:creationId xmlns:p14="http://schemas.microsoft.com/office/powerpoint/2010/main" val="2046879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r" eaLnBrk="1" hangingPunct="1"/>
            <a:fld id="{0A372581-AD58-4076-AA1E-5ED07DA1AAAA}" type="slidenum">
              <a:rPr lang="en-US" sz="1200" b="0"/>
              <a:pPr algn="r" eaLnBrk="1" hangingPunct="1"/>
              <a:t>3</a:t>
            </a:fld>
            <a:endParaRPr lang="en-US" sz="1200" b="0"/>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Times New Roman" pitchFamily="18" charset="0"/>
            </a:endParaRPr>
          </a:p>
        </p:txBody>
      </p:sp>
    </p:spTree>
    <p:extLst>
      <p:ext uri="{BB962C8B-B14F-4D97-AF65-F5344CB8AC3E}">
        <p14:creationId xmlns:p14="http://schemas.microsoft.com/office/powerpoint/2010/main" val="28564974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r" eaLnBrk="1" hangingPunct="1"/>
            <a:fld id="{2EB10AA6-0075-42D2-A1EF-96DD476610AD}" type="slidenum">
              <a:rPr lang="en-US" sz="1200" b="0"/>
              <a:pPr algn="r" eaLnBrk="1" hangingPunct="1"/>
              <a:t>31</a:t>
            </a:fld>
            <a:endParaRPr lang="en-US" sz="1200" b="0"/>
          </a:p>
        </p:txBody>
      </p:sp>
      <p:sp>
        <p:nvSpPr>
          <p:cNvPr id="13315" name="Rectangle 2"/>
          <p:cNvSpPr>
            <a:spLocks noGrp="1" noRot="1" noChangeAspect="1" noChangeArrowheads="1" noTextEdit="1"/>
          </p:cNvSpPr>
          <p:nvPr>
            <p:ph type="sldImg"/>
          </p:nvPr>
        </p:nvSpPr>
        <p:spPr>
          <a:ln/>
        </p:spPr>
      </p:sp>
      <p:sp>
        <p:nvSpPr>
          <p:cNvPr id="13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Times New Roman" panose="02020603050405020304" pitchFamily="18" charset="0"/>
            </a:endParaRPr>
          </a:p>
        </p:txBody>
      </p:sp>
    </p:spTree>
    <p:extLst>
      <p:ext uri="{BB962C8B-B14F-4D97-AF65-F5344CB8AC3E}">
        <p14:creationId xmlns:p14="http://schemas.microsoft.com/office/powerpoint/2010/main" val="34062698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r" eaLnBrk="1" hangingPunct="1"/>
            <a:fld id="{A7FB7D32-7311-4CBE-BB46-E3D18F185FC2}" type="slidenum">
              <a:rPr lang="en-US" sz="1200" b="0"/>
              <a:pPr algn="r" eaLnBrk="1" hangingPunct="1"/>
              <a:t>32</a:t>
            </a:fld>
            <a:endParaRPr lang="en-US" sz="1200" b="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Times New Roman" panose="02020603050405020304" pitchFamily="18" charset="0"/>
            </a:endParaRPr>
          </a:p>
        </p:txBody>
      </p:sp>
    </p:spTree>
    <p:extLst>
      <p:ext uri="{BB962C8B-B14F-4D97-AF65-F5344CB8AC3E}">
        <p14:creationId xmlns:p14="http://schemas.microsoft.com/office/powerpoint/2010/main" val="9333391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r" eaLnBrk="1" hangingPunct="1"/>
            <a:fld id="{A7FB7D32-7311-4CBE-BB46-E3D18F185FC2}" type="slidenum">
              <a:rPr lang="en-US" sz="1200" b="0"/>
              <a:pPr algn="r" eaLnBrk="1" hangingPunct="1"/>
              <a:t>33</a:t>
            </a:fld>
            <a:endParaRPr lang="en-US" sz="1200" b="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Times New Roman" panose="02020603050405020304" pitchFamily="18" charset="0"/>
            </a:endParaRPr>
          </a:p>
        </p:txBody>
      </p:sp>
    </p:spTree>
    <p:extLst>
      <p:ext uri="{BB962C8B-B14F-4D97-AF65-F5344CB8AC3E}">
        <p14:creationId xmlns:p14="http://schemas.microsoft.com/office/powerpoint/2010/main" val="11223033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r" eaLnBrk="1" hangingPunct="1"/>
            <a:fld id="{A7FB7D32-7311-4CBE-BB46-E3D18F185FC2}" type="slidenum">
              <a:rPr lang="en-US" sz="1200" b="0"/>
              <a:pPr algn="r" eaLnBrk="1" hangingPunct="1"/>
              <a:t>34</a:t>
            </a:fld>
            <a:endParaRPr lang="en-US" sz="1200" b="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Times New Roman" panose="02020603050405020304" pitchFamily="18" charset="0"/>
            </a:endParaRPr>
          </a:p>
        </p:txBody>
      </p:sp>
    </p:spTree>
    <p:extLst>
      <p:ext uri="{BB962C8B-B14F-4D97-AF65-F5344CB8AC3E}">
        <p14:creationId xmlns:p14="http://schemas.microsoft.com/office/powerpoint/2010/main" val="33704615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r" eaLnBrk="1" hangingPunct="1"/>
            <a:fld id="{80C558BC-85D5-4C8A-9A22-DCABC94340F7}" type="slidenum">
              <a:rPr lang="en-US" sz="1200" b="0"/>
              <a:pPr algn="r" eaLnBrk="1" hangingPunct="1"/>
              <a:t>35</a:t>
            </a:fld>
            <a:endParaRPr lang="en-US" sz="1200" b="0"/>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Times New Roman" panose="02020603050405020304" pitchFamily="18" charset="0"/>
            </a:endParaRPr>
          </a:p>
        </p:txBody>
      </p:sp>
    </p:spTree>
    <p:extLst>
      <p:ext uri="{BB962C8B-B14F-4D97-AF65-F5344CB8AC3E}">
        <p14:creationId xmlns:p14="http://schemas.microsoft.com/office/powerpoint/2010/main" val="19882073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r" eaLnBrk="1" hangingPunct="1"/>
            <a:fld id="{A7FB7D32-7311-4CBE-BB46-E3D18F185FC2}" type="slidenum">
              <a:rPr lang="en-US" sz="1200" b="0"/>
              <a:pPr algn="r" eaLnBrk="1" hangingPunct="1"/>
              <a:t>36</a:t>
            </a:fld>
            <a:endParaRPr lang="en-US" sz="1200" b="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Times New Roman" panose="02020603050405020304" pitchFamily="18" charset="0"/>
            </a:endParaRPr>
          </a:p>
        </p:txBody>
      </p:sp>
    </p:spTree>
    <p:extLst>
      <p:ext uri="{BB962C8B-B14F-4D97-AF65-F5344CB8AC3E}">
        <p14:creationId xmlns:p14="http://schemas.microsoft.com/office/powerpoint/2010/main" val="41216952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r" eaLnBrk="1" hangingPunct="1"/>
            <a:fld id="{A7FB7D32-7311-4CBE-BB46-E3D18F185FC2}" type="slidenum">
              <a:rPr lang="en-US" sz="1200" b="0"/>
              <a:pPr algn="r" eaLnBrk="1" hangingPunct="1"/>
              <a:t>37</a:t>
            </a:fld>
            <a:endParaRPr lang="en-US" sz="1200" b="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Times New Roman" panose="02020603050405020304" pitchFamily="18" charset="0"/>
            </a:endParaRPr>
          </a:p>
        </p:txBody>
      </p:sp>
    </p:spTree>
    <p:extLst>
      <p:ext uri="{BB962C8B-B14F-4D97-AF65-F5344CB8AC3E}">
        <p14:creationId xmlns:p14="http://schemas.microsoft.com/office/powerpoint/2010/main" val="32532761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r" eaLnBrk="1" hangingPunct="1"/>
            <a:fld id="{A7FB7D32-7311-4CBE-BB46-E3D18F185FC2}" type="slidenum">
              <a:rPr lang="en-US" sz="1200" b="0"/>
              <a:pPr algn="r" eaLnBrk="1" hangingPunct="1"/>
              <a:t>38</a:t>
            </a:fld>
            <a:endParaRPr lang="en-US" sz="1200" b="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Times New Roman" panose="02020603050405020304" pitchFamily="18" charset="0"/>
            </a:endParaRPr>
          </a:p>
        </p:txBody>
      </p:sp>
    </p:spTree>
    <p:extLst>
      <p:ext uri="{BB962C8B-B14F-4D97-AF65-F5344CB8AC3E}">
        <p14:creationId xmlns:p14="http://schemas.microsoft.com/office/powerpoint/2010/main" val="3248104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r" eaLnBrk="1" hangingPunct="1"/>
            <a:fld id="{A7FB7D32-7311-4CBE-BB46-E3D18F185FC2}" type="slidenum">
              <a:rPr lang="en-US" sz="1200" b="0"/>
              <a:pPr algn="r" eaLnBrk="1" hangingPunct="1"/>
              <a:t>39</a:t>
            </a:fld>
            <a:endParaRPr lang="en-US" sz="1200" b="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latin typeface="Times New Roman" panose="02020603050405020304" pitchFamily="18" charset="0"/>
            </a:endParaRPr>
          </a:p>
        </p:txBody>
      </p:sp>
    </p:spTree>
    <p:extLst>
      <p:ext uri="{BB962C8B-B14F-4D97-AF65-F5344CB8AC3E}">
        <p14:creationId xmlns:p14="http://schemas.microsoft.com/office/powerpoint/2010/main" val="25513583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r" eaLnBrk="1" hangingPunct="1"/>
            <a:fld id="{A7FB7D32-7311-4CBE-BB46-E3D18F185FC2}" type="slidenum">
              <a:rPr lang="en-US" sz="1200" b="0"/>
              <a:pPr algn="r" eaLnBrk="1" hangingPunct="1"/>
              <a:t>40</a:t>
            </a:fld>
            <a:endParaRPr lang="en-US" sz="1200" b="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Times New Roman" panose="02020603050405020304" pitchFamily="18" charset="0"/>
            </a:endParaRPr>
          </a:p>
        </p:txBody>
      </p:sp>
    </p:spTree>
    <p:extLst>
      <p:ext uri="{BB962C8B-B14F-4D97-AF65-F5344CB8AC3E}">
        <p14:creationId xmlns:p14="http://schemas.microsoft.com/office/powerpoint/2010/main" val="995362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r" eaLnBrk="1" hangingPunct="1"/>
            <a:fld id="{0FA689A0-8A12-4FF4-A3A3-5752077B9BA9}" type="slidenum">
              <a:rPr lang="en-US" sz="1200" b="0"/>
              <a:pPr algn="r" eaLnBrk="1" hangingPunct="1"/>
              <a:t>4</a:t>
            </a:fld>
            <a:endParaRPr lang="en-US" sz="1200" b="0"/>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Times New Roman" pitchFamily="18" charset="0"/>
            </a:endParaRPr>
          </a:p>
        </p:txBody>
      </p:sp>
    </p:spTree>
    <p:extLst>
      <p:ext uri="{BB962C8B-B14F-4D97-AF65-F5344CB8AC3E}">
        <p14:creationId xmlns:p14="http://schemas.microsoft.com/office/powerpoint/2010/main" val="24630923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r" eaLnBrk="1" hangingPunct="1"/>
            <a:fld id="{A7FB7D32-7311-4CBE-BB46-E3D18F185FC2}" type="slidenum">
              <a:rPr lang="en-US" sz="1200" b="0"/>
              <a:pPr algn="r" eaLnBrk="1" hangingPunct="1"/>
              <a:t>41</a:t>
            </a:fld>
            <a:endParaRPr lang="en-US" sz="1200" b="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Times New Roman" panose="02020603050405020304" pitchFamily="18" charset="0"/>
            </a:endParaRPr>
          </a:p>
        </p:txBody>
      </p:sp>
    </p:spTree>
    <p:extLst>
      <p:ext uri="{BB962C8B-B14F-4D97-AF65-F5344CB8AC3E}">
        <p14:creationId xmlns:p14="http://schemas.microsoft.com/office/powerpoint/2010/main" val="18297855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r" eaLnBrk="1" hangingPunct="1"/>
            <a:fld id="{A7FB7D32-7311-4CBE-BB46-E3D18F185FC2}" type="slidenum">
              <a:rPr lang="en-US" sz="1200" b="0"/>
              <a:pPr algn="r" eaLnBrk="1" hangingPunct="1"/>
              <a:t>42</a:t>
            </a:fld>
            <a:endParaRPr lang="en-US" sz="1200" b="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Times New Roman" panose="02020603050405020304" pitchFamily="18" charset="0"/>
            </a:endParaRPr>
          </a:p>
        </p:txBody>
      </p:sp>
    </p:spTree>
    <p:extLst>
      <p:ext uri="{BB962C8B-B14F-4D97-AF65-F5344CB8AC3E}">
        <p14:creationId xmlns:p14="http://schemas.microsoft.com/office/powerpoint/2010/main" val="39889305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r" eaLnBrk="1" hangingPunct="1"/>
            <a:fld id="{A7FB7D32-7311-4CBE-BB46-E3D18F185FC2}" type="slidenum">
              <a:rPr lang="en-US" sz="1200" b="0"/>
              <a:pPr algn="r" eaLnBrk="1" hangingPunct="1"/>
              <a:t>43</a:t>
            </a:fld>
            <a:endParaRPr lang="en-US" sz="1200" b="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Times New Roman" panose="02020603050405020304" pitchFamily="18" charset="0"/>
            </a:endParaRPr>
          </a:p>
        </p:txBody>
      </p:sp>
    </p:spTree>
    <p:extLst>
      <p:ext uri="{BB962C8B-B14F-4D97-AF65-F5344CB8AC3E}">
        <p14:creationId xmlns:p14="http://schemas.microsoft.com/office/powerpoint/2010/main" val="24842615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r" eaLnBrk="1" hangingPunct="1"/>
            <a:fld id="{A7FB7D32-7311-4CBE-BB46-E3D18F185FC2}" type="slidenum">
              <a:rPr lang="en-US" sz="1200" b="0"/>
              <a:pPr algn="r" eaLnBrk="1" hangingPunct="1"/>
              <a:t>44</a:t>
            </a:fld>
            <a:endParaRPr lang="en-US" sz="1200" b="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Times New Roman" panose="02020603050405020304" pitchFamily="18" charset="0"/>
            </a:endParaRPr>
          </a:p>
        </p:txBody>
      </p:sp>
    </p:spTree>
    <p:extLst>
      <p:ext uri="{BB962C8B-B14F-4D97-AF65-F5344CB8AC3E}">
        <p14:creationId xmlns:p14="http://schemas.microsoft.com/office/powerpoint/2010/main" val="855937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r" eaLnBrk="1" hangingPunct="1"/>
            <a:fld id="{06D52601-A1D8-49EA-8F19-5AEE043AF72C}" type="slidenum">
              <a:rPr lang="en-US" sz="1200" b="0"/>
              <a:pPr algn="r" eaLnBrk="1" hangingPunct="1"/>
              <a:t>45</a:t>
            </a:fld>
            <a:endParaRPr lang="en-US" sz="1200" b="0"/>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Times New Roman" panose="02020603050405020304" pitchFamily="18" charset="0"/>
            </a:endParaRPr>
          </a:p>
        </p:txBody>
      </p:sp>
    </p:spTree>
    <p:extLst>
      <p:ext uri="{BB962C8B-B14F-4D97-AF65-F5344CB8AC3E}">
        <p14:creationId xmlns:p14="http://schemas.microsoft.com/office/powerpoint/2010/main" val="37156456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r" eaLnBrk="1" hangingPunct="1"/>
            <a:fld id="{06D52601-A1D8-49EA-8F19-5AEE043AF72C}" type="slidenum">
              <a:rPr lang="en-US" sz="1200" b="0"/>
              <a:pPr algn="r" eaLnBrk="1" hangingPunct="1"/>
              <a:t>46</a:t>
            </a:fld>
            <a:endParaRPr lang="en-US" sz="1200" b="0"/>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Times New Roman" panose="02020603050405020304" pitchFamily="18" charset="0"/>
            </a:endParaRPr>
          </a:p>
        </p:txBody>
      </p:sp>
    </p:spTree>
    <p:extLst>
      <p:ext uri="{BB962C8B-B14F-4D97-AF65-F5344CB8AC3E}">
        <p14:creationId xmlns:p14="http://schemas.microsoft.com/office/powerpoint/2010/main" val="4152676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r" eaLnBrk="1" hangingPunct="1"/>
            <a:fld id="{06D52601-A1D8-49EA-8F19-5AEE043AF72C}" type="slidenum">
              <a:rPr lang="en-US" sz="1200" b="0"/>
              <a:pPr algn="r" eaLnBrk="1" hangingPunct="1"/>
              <a:t>47</a:t>
            </a:fld>
            <a:endParaRPr lang="en-US" sz="1200" b="0"/>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Times New Roman" panose="02020603050405020304" pitchFamily="18" charset="0"/>
            </a:endParaRPr>
          </a:p>
        </p:txBody>
      </p:sp>
    </p:spTree>
    <p:extLst>
      <p:ext uri="{BB962C8B-B14F-4D97-AF65-F5344CB8AC3E}">
        <p14:creationId xmlns:p14="http://schemas.microsoft.com/office/powerpoint/2010/main" val="22861336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r" eaLnBrk="1" hangingPunct="1"/>
            <a:fld id="{06D52601-A1D8-49EA-8F19-5AEE043AF72C}" type="slidenum">
              <a:rPr lang="en-US" sz="1200" b="0"/>
              <a:pPr algn="r" eaLnBrk="1" hangingPunct="1"/>
              <a:t>48</a:t>
            </a:fld>
            <a:endParaRPr lang="en-US" sz="1200" b="0"/>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Times New Roman" panose="02020603050405020304" pitchFamily="18" charset="0"/>
            </a:endParaRPr>
          </a:p>
        </p:txBody>
      </p:sp>
    </p:spTree>
    <p:extLst>
      <p:ext uri="{BB962C8B-B14F-4D97-AF65-F5344CB8AC3E}">
        <p14:creationId xmlns:p14="http://schemas.microsoft.com/office/powerpoint/2010/main" val="34086508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r" eaLnBrk="1" hangingPunct="1"/>
            <a:fld id="{06D52601-A1D8-49EA-8F19-5AEE043AF72C}" type="slidenum">
              <a:rPr lang="en-US" sz="1200" b="0"/>
              <a:pPr algn="r" eaLnBrk="1" hangingPunct="1"/>
              <a:t>49</a:t>
            </a:fld>
            <a:endParaRPr lang="en-US" sz="1200" b="0"/>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Times New Roman" panose="02020603050405020304" pitchFamily="18" charset="0"/>
            </a:endParaRPr>
          </a:p>
        </p:txBody>
      </p:sp>
    </p:spTree>
    <p:extLst>
      <p:ext uri="{BB962C8B-B14F-4D97-AF65-F5344CB8AC3E}">
        <p14:creationId xmlns:p14="http://schemas.microsoft.com/office/powerpoint/2010/main" val="21559172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r" eaLnBrk="1" hangingPunct="1"/>
            <a:fld id="{06D52601-A1D8-49EA-8F19-5AEE043AF72C}" type="slidenum">
              <a:rPr lang="en-US" sz="1200" b="0"/>
              <a:pPr algn="r" eaLnBrk="1" hangingPunct="1"/>
              <a:t>50</a:t>
            </a:fld>
            <a:endParaRPr lang="en-US" sz="1200" b="0"/>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Times New Roman" panose="02020603050405020304" pitchFamily="18" charset="0"/>
            </a:endParaRPr>
          </a:p>
        </p:txBody>
      </p:sp>
    </p:spTree>
    <p:extLst>
      <p:ext uri="{BB962C8B-B14F-4D97-AF65-F5344CB8AC3E}">
        <p14:creationId xmlns:p14="http://schemas.microsoft.com/office/powerpoint/2010/main" val="3155086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r" eaLnBrk="1" hangingPunct="1"/>
            <a:fld id="{D80BF1C7-98B5-4D0B-A200-80B1EE597A7E}" type="slidenum">
              <a:rPr lang="en-US" sz="1200" b="0"/>
              <a:pPr algn="r" eaLnBrk="1" hangingPunct="1"/>
              <a:t>5</a:t>
            </a:fld>
            <a:endParaRPr lang="en-US" sz="1200" b="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Times New Roman" pitchFamily="18" charset="0"/>
            </a:endParaRPr>
          </a:p>
        </p:txBody>
      </p:sp>
    </p:spTree>
    <p:extLst>
      <p:ext uri="{BB962C8B-B14F-4D97-AF65-F5344CB8AC3E}">
        <p14:creationId xmlns:p14="http://schemas.microsoft.com/office/powerpoint/2010/main" val="6191111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r" eaLnBrk="1" hangingPunct="1"/>
            <a:fld id="{06D52601-A1D8-49EA-8F19-5AEE043AF72C}" type="slidenum">
              <a:rPr lang="en-US" sz="1200" b="0"/>
              <a:pPr algn="r" eaLnBrk="1" hangingPunct="1"/>
              <a:t>51</a:t>
            </a:fld>
            <a:endParaRPr lang="en-US" sz="1200" b="0"/>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Times New Roman" panose="02020603050405020304" pitchFamily="18" charset="0"/>
            </a:endParaRPr>
          </a:p>
        </p:txBody>
      </p:sp>
    </p:spTree>
    <p:extLst>
      <p:ext uri="{BB962C8B-B14F-4D97-AF65-F5344CB8AC3E}">
        <p14:creationId xmlns:p14="http://schemas.microsoft.com/office/powerpoint/2010/main" val="34804347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r" eaLnBrk="1" hangingPunct="1"/>
            <a:fld id="{06D52601-A1D8-49EA-8F19-5AEE043AF72C}" type="slidenum">
              <a:rPr lang="en-US" sz="1200" b="0"/>
              <a:pPr algn="r" eaLnBrk="1" hangingPunct="1"/>
              <a:t>52</a:t>
            </a:fld>
            <a:endParaRPr lang="en-US" sz="1200" b="0"/>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Times New Roman" panose="02020603050405020304" pitchFamily="18" charset="0"/>
            </a:endParaRPr>
          </a:p>
        </p:txBody>
      </p:sp>
    </p:spTree>
    <p:extLst>
      <p:ext uri="{BB962C8B-B14F-4D97-AF65-F5344CB8AC3E}">
        <p14:creationId xmlns:p14="http://schemas.microsoft.com/office/powerpoint/2010/main" val="9586099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r" eaLnBrk="1" hangingPunct="1"/>
            <a:fld id="{4AA93BB3-01A3-42C0-8EFE-EE6660A50EA5}" type="slidenum">
              <a:rPr lang="en-US" sz="1200" b="0"/>
              <a:pPr algn="r" eaLnBrk="1" hangingPunct="1"/>
              <a:t>53</a:t>
            </a:fld>
            <a:endParaRPr lang="en-US" sz="1200" b="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Times New Roman" panose="02020603050405020304" pitchFamily="18" charset="0"/>
            </a:endParaRPr>
          </a:p>
        </p:txBody>
      </p:sp>
    </p:spTree>
    <p:extLst>
      <p:ext uri="{BB962C8B-B14F-4D97-AF65-F5344CB8AC3E}">
        <p14:creationId xmlns:p14="http://schemas.microsoft.com/office/powerpoint/2010/main" val="32292006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r" eaLnBrk="1" hangingPunct="1"/>
            <a:fld id="{73D9BA16-FCE3-47E5-9B73-E62AF32620FB}" type="slidenum">
              <a:rPr lang="en-US" sz="1200" b="0"/>
              <a:pPr algn="r" eaLnBrk="1" hangingPunct="1"/>
              <a:t>54</a:t>
            </a:fld>
            <a:endParaRPr lang="en-US" sz="1200" b="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Times New Roman" panose="02020603050405020304" pitchFamily="18" charset="0"/>
            </a:endParaRPr>
          </a:p>
        </p:txBody>
      </p:sp>
    </p:spTree>
    <p:extLst>
      <p:ext uri="{BB962C8B-B14F-4D97-AF65-F5344CB8AC3E}">
        <p14:creationId xmlns:p14="http://schemas.microsoft.com/office/powerpoint/2010/main" val="34569119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r" eaLnBrk="1" hangingPunct="1"/>
            <a:fld id="{FBE1D48A-A1B3-49FD-A509-F78AFDE1DB1A}" type="slidenum">
              <a:rPr lang="en-US" sz="1200" b="0"/>
              <a:pPr algn="r" eaLnBrk="1" hangingPunct="1"/>
              <a:t>55</a:t>
            </a:fld>
            <a:endParaRPr lang="en-US" sz="1200" b="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Times New Roman" panose="02020603050405020304" pitchFamily="18" charset="0"/>
            </a:endParaRPr>
          </a:p>
        </p:txBody>
      </p:sp>
    </p:spTree>
    <p:extLst>
      <p:ext uri="{BB962C8B-B14F-4D97-AF65-F5344CB8AC3E}">
        <p14:creationId xmlns:p14="http://schemas.microsoft.com/office/powerpoint/2010/main" val="2950884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r" eaLnBrk="1" hangingPunct="1"/>
            <a:fld id="{90A4DCA0-8738-4ABC-84EC-84D0C94B676F}" type="slidenum">
              <a:rPr lang="en-US" sz="1200" b="0"/>
              <a:pPr algn="r" eaLnBrk="1" hangingPunct="1"/>
              <a:t>56</a:t>
            </a:fld>
            <a:endParaRPr lang="en-US" sz="1200" b="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Times New Roman" panose="02020603050405020304" pitchFamily="18" charset="0"/>
            </a:endParaRPr>
          </a:p>
        </p:txBody>
      </p:sp>
    </p:spTree>
    <p:extLst>
      <p:ext uri="{BB962C8B-B14F-4D97-AF65-F5344CB8AC3E}">
        <p14:creationId xmlns:p14="http://schemas.microsoft.com/office/powerpoint/2010/main" val="41489857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r" eaLnBrk="1" hangingPunct="1"/>
            <a:fld id="{77B1CBE6-6936-46FE-A8B4-8D9CE148CFDE}" type="slidenum">
              <a:rPr lang="en-US" sz="1200" b="0"/>
              <a:pPr algn="r" eaLnBrk="1" hangingPunct="1"/>
              <a:t>57</a:t>
            </a:fld>
            <a:endParaRPr lang="en-US" sz="1200" b="0"/>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Times New Roman" panose="02020603050405020304" pitchFamily="18" charset="0"/>
            </a:endParaRPr>
          </a:p>
        </p:txBody>
      </p:sp>
    </p:spTree>
    <p:extLst>
      <p:ext uri="{BB962C8B-B14F-4D97-AF65-F5344CB8AC3E}">
        <p14:creationId xmlns:p14="http://schemas.microsoft.com/office/powerpoint/2010/main" val="30089983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b="1" i="1">
                <a:solidFill>
                  <a:schemeClr val="tx1"/>
                </a:solidFill>
                <a:latin typeface="Times New Roman" pitchFamily="18" charset="0"/>
              </a:defRPr>
            </a:lvl1pPr>
            <a:lvl2pPr marL="742950" indent="-285750">
              <a:defRPr b="1" i="1">
                <a:solidFill>
                  <a:schemeClr val="tx1"/>
                </a:solidFill>
                <a:latin typeface="Times New Roman" pitchFamily="18" charset="0"/>
              </a:defRPr>
            </a:lvl2pPr>
            <a:lvl3pPr marL="1143000" indent="-228600">
              <a:defRPr b="1" i="1">
                <a:solidFill>
                  <a:schemeClr val="tx1"/>
                </a:solidFill>
                <a:latin typeface="Times New Roman" pitchFamily="18" charset="0"/>
              </a:defRPr>
            </a:lvl3pPr>
            <a:lvl4pPr marL="1600200" indent="-228600">
              <a:defRPr b="1" i="1">
                <a:solidFill>
                  <a:schemeClr val="tx1"/>
                </a:solidFill>
                <a:latin typeface="Times New Roman" pitchFamily="18" charset="0"/>
              </a:defRPr>
            </a:lvl4pPr>
            <a:lvl5pPr marL="2057400" indent="-228600">
              <a:defRPr b="1" i="1">
                <a:solidFill>
                  <a:schemeClr val="tx1"/>
                </a:solidFill>
                <a:latin typeface="Times New Roman" pitchFamily="18" charset="0"/>
              </a:defRPr>
            </a:lvl5pPr>
            <a:lvl6pPr marL="2514600" indent="-228600" eaLnBrk="0" fontAlgn="base" hangingPunct="0">
              <a:spcBef>
                <a:spcPct val="0"/>
              </a:spcBef>
              <a:spcAft>
                <a:spcPct val="0"/>
              </a:spcAft>
              <a:defRPr b="1" i="1">
                <a:solidFill>
                  <a:schemeClr val="tx1"/>
                </a:solidFill>
                <a:latin typeface="Times New Roman" pitchFamily="18" charset="0"/>
              </a:defRPr>
            </a:lvl6pPr>
            <a:lvl7pPr marL="2971800" indent="-228600" eaLnBrk="0" fontAlgn="base" hangingPunct="0">
              <a:spcBef>
                <a:spcPct val="0"/>
              </a:spcBef>
              <a:spcAft>
                <a:spcPct val="0"/>
              </a:spcAft>
              <a:defRPr b="1" i="1">
                <a:solidFill>
                  <a:schemeClr val="tx1"/>
                </a:solidFill>
                <a:latin typeface="Times New Roman" pitchFamily="18" charset="0"/>
              </a:defRPr>
            </a:lvl7pPr>
            <a:lvl8pPr marL="3429000" indent="-228600" eaLnBrk="0" fontAlgn="base" hangingPunct="0">
              <a:spcBef>
                <a:spcPct val="0"/>
              </a:spcBef>
              <a:spcAft>
                <a:spcPct val="0"/>
              </a:spcAft>
              <a:defRPr b="1" i="1">
                <a:solidFill>
                  <a:schemeClr val="tx1"/>
                </a:solidFill>
                <a:latin typeface="Times New Roman" pitchFamily="18" charset="0"/>
              </a:defRPr>
            </a:lvl8pPr>
            <a:lvl9pPr marL="3886200" indent="-228600" eaLnBrk="0" fontAlgn="base" hangingPunct="0">
              <a:spcBef>
                <a:spcPct val="0"/>
              </a:spcBef>
              <a:spcAft>
                <a:spcPct val="0"/>
              </a:spcAft>
              <a:defRPr b="1" i="1">
                <a:solidFill>
                  <a:schemeClr val="tx1"/>
                </a:solidFill>
                <a:latin typeface="Times New Roman" pitchFamily="18" charset="0"/>
              </a:defRPr>
            </a:lvl9pPr>
          </a:lstStyle>
          <a:p>
            <a:pPr algn="r" eaLnBrk="1" hangingPunct="1"/>
            <a:fld id="{02DB0A63-6AC2-4BB2-9AF4-A350D5DDC83E}" type="slidenum">
              <a:rPr lang="en-US" sz="1200" b="0" i="0"/>
              <a:pPr algn="r" eaLnBrk="1" hangingPunct="1"/>
              <a:t>58</a:t>
            </a:fld>
            <a:endParaRPr lang="en-US" sz="1200" b="0" i="0"/>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11476917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b="1" i="1">
                <a:solidFill>
                  <a:schemeClr val="tx1"/>
                </a:solidFill>
                <a:latin typeface="Times New Roman" pitchFamily="18" charset="0"/>
              </a:defRPr>
            </a:lvl1pPr>
            <a:lvl2pPr marL="742950" indent="-285750">
              <a:defRPr b="1" i="1">
                <a:solidFill>
                  <a:schemeClr val="tx1"/>
                </a:solidFill>
                <a:latin typeface="Times New Roman" pitchFamily="18" charset="0"/>
              </a:defRPr>
            </a:lvl2pPr>
            <a:lvl3pPr marL="1143000" indent="-228600">
              <a:defRPr b="1" i="1">
                <a:solidFill>
                  <a:schemeClr val="tx1"/>
                </a:solidFill>
                <a:latin typeface="Times New Roman" pitchFamily="18" charset="0"/>
              </a:defRPr>
            </a:lvl3pPr>
            <a:lvl4pPr marL="1600200" indent="-228600">
              <a:defRPr b="1" i="1">
                <a:solidFill>
                  <a:schemeClr val="tx1"/>
                </a:solidFill>
                <a:latin typeface="Times New Roman" pitchFamily="18" charset="0"/>
              </a:defRPr>
            </a:lvl4pPr>
            <a:lvl5pPr marL="2057400" indent="-228600">
              <a:defRPr b="1" i="1">
                <a:solidFill>
                  <a:schemeClr val="tx1"/>
                </a:solidFill>
                <a:latin typeface="Times New Roman" pitchFamily="18" charset="0"/>
              </a:defRPr>
            </a:lvl5pPr>
            <a:lvl6pPr marL="2514600" indent="-228600" eaLnBrk="0" fontAlgn="base" hangingPunct="0">
              <a:spcBef>
                <a:spcPct val="0"/>
              </a:spcBef>
              <a:spcAft>
                <a:spcPct val="0"/>
              </a:spcAft>
              <a:defRPr b="1" i="1">
                <a:solidFill>
                  <a:schemeClr val="tx1"/>
                </a:solidFill>
                <a:latin typeface="Times New Roman" pitchFamily="18" charset="0"/>
              </a:defRPr>
            </a:lvl6pPr>
            <a:lvl7pPr marL="2971800" indent="-228600" eaLnBrk="0" fontAlgn="base" hangingPunct="0">
              <a:spcBef>
                <a:spcPct val="0"/>
              </a:spcBef>
              <a:spcAft>
                <a:spcPct val="0"/>
              </a:spcAft>
              <a:defRPr b="1" i="1">
                <a:solidFill>
                  <a:schemeClr val="tx1"/>
                </a:solidFill>
                <a:latin typeface="Times New Roman" pitchFamily="18" charset="0"/>
              </a:defRPr>
            </a:lvl7pPr>
            <a:lvl8pPr marL="3429000" indent="-228600" eaLnBrk="0" fontAlgn="base" hangingPunct="0">
              <a:spcBef>
                <a:spcPct val="0"/>
              </a:spcBef>
              <a:spcAft>
                <a:spcPct val="0"/>
              </a:spcAft>
              <a:defRPr b="1" i="1">
                <a:solidFill>
                  <a:schemeClr val="tx1"/>
                </a:solidFill>
                <a:latin typeface="Times New Roman" pitchFamily="18" charset="0"/>
              </a:defRPr>
            </a:lvl8pPr>
            <a:lvl9pPr marL="3886200" indent="-228600" eaLnBrk="0" fontAlgn="base" hangingPunct="0">
              <a:spcBef>
                <a:spcPct val="0"/>
              </a:spcBef>
              <a:spcAft>
                <a:spcPct val="0"/>
              </a:spcAft>
              <a:defRPr b="1" i="1">
                <a:solidFill>
                  <a:schemeClr val="tx1"/>
                </a:solidFill>
                <a:latin typeface="Times New Roman" pitchFamily="18" charset="0"/>
              </a:defRPr>
            </a:lvl9pPr>
          </a:lstStyle>
          <a:p>
            <a:pPr algn="r" eaLnBrk="1" hangingPunct="1"/>
            <a:fld id="{6131E1C9-2A05-49D6-9369-1CC4FA7F737C}" type="slidenum">
              <a:rPr lang="en-US" sz="1200" b="0" i="0"/>
              <a:pPr algn="r" eaLnBrk="1" hangingPunct="1"/>
              <a:t>59</a:t>
            </a:fld>
            <a:endParaRPr lang="en-US" sz="1200" b="0" i="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31947435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b="1" i="1">
                <a:solidFill>
                  <a:schemeClr val="tx1"/>
                </a:solidFill>
                <a:latin typeface="Times New Roman" pitchFamily="18" charset="0"/>
              </a:defRPr>
            </a:lvl1pPr>
            <a:lvl2pPr marL="742950" indent="-285750">
              <a:defRPr b="1" i="1">
                <a:solidFill>
                  <a:schemeClr val="tx1"/>
                </a:solidFill>
                <a:latin typeface="Times New Roman" pitchFamily="18" charset="0"/>
              </a:defRPr>
            </a:lvl2pPr>
            <a:lvl3pPr marL="1143000" indent="-228600">
              <a:defRPr b="1" i="1">
                <a:solidFill>
                  <a:schemeClr val="tx1"/>
                </a:solidFill>
                <a:latin typeface="Times New Roman" pitchFamily="18" charset="0"/>
              </a:defRPr>
            </a:lvl3pPr>
            <a:lvl4pPr marL="1600200" indent="-228600">
              <a:defRPr b="1" i="1">
                <a:solidFill>
                  <a:schemeClr val="tx1"/>
                </a:solidFill>
                <a:latin typeface="Times New Roman" pitchFamily="18" charset="0"/>
              </a:defRPr>
            </a:lvl4pPr>
            <a:lvl5pPr marL="2057400" indent="-228600">
              <a:defRPr b="1" i="1">
                <a:solidFill>
                  <a:schemeClr val="tx1"/>
                </a:solidFill>
                <a:latin typeface="Times New Roman" pitchFamily="18" charset="0"/>
              </a:defRPr>
            </a:lvl5pPr>
            <a:lvl6pPr marL="2514600" indent="-228600" eaLnBrk="0" fontAlgn="base" hangingPunct="0">
              <a:spcBef>
                <a:spcPct val="0"/>
              </a:spcBef>
              <a:spcAft>
                <a:spcPct val="0"/>
              </a:spcAft>
              <a:defRPr b="1" i="1">
                <a:solidFill>
                  <a:schemeClr val="tx1"/>
                </a:solidFill>
                <a:latin typeface="Times New Roman" pitchFamily="18" charset="0"/>
              </a:defRPr>
            </a:lvl6pPr>
            <a:lvl7pPr marL="2971800" indent="-228600" eaLnBrk="0" fontAlgn="base" hangingPunct="0">
              <a:spcBef>
                <a:spcPct val="0"/>
              </a:spcBef>
              <a:spcAft>
                <a:spcPct val="0"/>
              </a:spcAft>
              <a:defRPr b="1" i="1">
                <a:solidFill>
                  <a:schemeClr val="tx1"/>
                </a:solidFill>
                <a:latin typeface="Times New Roman" pitchFamily="18" charset="0"/>
              </a:defRPr>
            </a:lvl7pPr>
            <a:lvl8pPr marL="3429000" indent="-228600" eaLnBrk="0" fontAlgn="base" hangingPunct="0">
              <a:spcBef>
                <a:spcPct val="0"/>
              </a:spcBef>
              <a:spcAft>
                <a:spcPct val="0"/>
              </a:spcAft>
              <a:defRPr b="1" i="1">
                <a:solidFill>
                  <a:schemeClr val="tx1"/>
                </a:solidFill>
                <a:latin typeface="Times New Roman" pitchFamily="18" charset="0"/>
              </a:defRPr>
            </a:lvl8pPr>
            <a:lvl9pPr marL="3886200" indent="-228600" eaLnBrk="0" fontAlgn="base" hangingPunct="0">
              <a:spcBef>
                <a:spcPct val="0"/>
              </a:spcBef>
              <a:spcAft>
                <a:spcPct val="0"/>
              </a:spcAft>
              <a:defRPr b="1" i="1">
                <a:solidFill>
                  <a:schemeClr val="tx1"/>
                </a:solidFill>
                <a:latin typeface="Times New Roman" pitchFamily="18" charset="0"/>
              </a:defRPr>
            </a:lvl9pPr>
          </a:lstStyle>
          <a:p>
            <a:pPr algn="r" eaLnBrk="1" hangingPunct="1"/>
            <a:fld id="{9438DA27-13B4-45EE-9AA5-23FCAC7A05CB}" type="slidenum">
              <a:rPr lang="en-US" sz="1200" b="0" i="0"/>
              <a:pPr algn="r" eaLnBrk="1" hangingPunct="1"/>
              <a:t>60</a:t>
            </a:fld>
            <a:endParaRPr lang="en-US" sz="1200" b="0" i="0"/>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4166275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r" eaLnBrk="1" hangingPunct="1"/>
            <a:fld id="{807CF9DB-CC76-4065-9F06-B09FF1B264D0}" type="slidenum">
              <a:rPr lang="en-US" sz="1200" b="0"/>
              <a:pPr algn="r" eaLnBrk="1" hangingPunct="1"/>
              <a:t>6</a:t>
            </a:fld>
            <a:endParaRPr lang="en-US" sz="1200" b="0"/>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Times New Roman" pitchFamily="18" charset="0"/>
            </a:endParaRPr>
          </a:p>
        </p:txBody>
      </p:sp>
    </p:spTree>
    <p:extLst>
      <p:ext uri="{BB962C8B-B14F-4D97-AF65-F5344CB8AC3E}">
        <p14:creationId xmlns:p14="http://schemas.microsoft.com/office/powerpoint/2010/main" val="1360958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b="1" i="1">
                <a:solidFill>
                  <a:schemeClr val="tx1"/>
                </a:solidFill>
                <a:latin typeface="Times New Roman" pitchFamily="18" charset="0"/>
              </a:defRPr>
            </a:lvl1pPr>
            <a:lvl2pPr marL="742950" indent="-285750">
              <a:defRPr b="1" i="1">
                <a:solidFill>
                  <a:schemeClr val="tx1"/>
                </a:solidFill>
                <a:latin typeface="Times New Roman" pitchFamily="18" charset="0"/>
              </a:defRPr>
            </a:lvl2pPr>
            <a:lvl3pPr marL="1143000" indent="-228600">
              <a:defRPr b="1" i="1">
                <a:solidFill>
                  <a:schemeClr val="tx1"/>
                </a:solidFill>
                <a:latin typeface="Times New Roman" pitchFamily="18" charset="0"/>
              </a:defRPr>
            </a:lvl3pPr>
            <a:lvl4pPr marL="1600200" indent="-228600">
              <a:defRPr b="1" i="1">
                <a:solidFill>
                  <a:schemeClr val="tx1"/>
                </a:solidFill>
                <a:latin typeface="Times New Roman" pitchFamily="18" charset="0"/>
              </a:defRPr>
            </a:lvl4pPr>
            <a:lvl5pPr marL="2057400" indent="-228600">
              <a:defRPr b="1" i="1">
                <a:solidFill>
                  <a:schemeClr val="tx1"/>
                </a:solidFill>
                <a:latin typeface="Times New Roman" pitchFamily="18" charset="0"/>
              </a:defRPr>
            </a:lvl5pPr>
            <a:lvl6pPr marL="2514600" indent="-228600" eaLnBrk="0" fontAlgn="base" hangingPunct="0">
              <a:spcBef>
                <a:spcPct val="0"/>
              </a:spcBef>
              <a:spcAft>
                <a:spcPct val="0"/>
              </a:spcAft>
              <a:defRPr b="1" i="1">
                <a:solidFill>
                  <a:schemeClr val="tx1"/>
                </a:solidFill>
                <a:latin typeface="Times New Roman" pitchFamily="18" charset="0"/>
              </a:defRPr>
            </a:lvl6pPr>
            <a:lvl7pPr marL="2971800" indent="-228600" eaLnBrk="0" fontAlgn="base" hangingPunct="0">
              <a:spcBef>
                <a:spcPct val="0"/>
              </a:spcBef>
              <a:spcAft>
                <a:spcPct val="0"/>
              </a:spcAft>
              <a:defRPr b="1" i="1">
                <a:solidFill>
                  <a:schemeClr val="tx1"/>
                </a:solidFill>
                <a:latin typeface="Times New Roman" pitchFamily="18" charset="0"/>
              </a:defRPr>
            </a:lvl7pPr>
            <a:lvl8pPr marL="3429000" indent="-228600" eaLnBrk="0" fontAlgn="base" hangingPunct="0">
              <a:spcBef>
                <a:spcPct val="0"/>
              </a:spcBef>
              <a:spcAft>
                <a:spcPct val="0"/>
              </a:spcAft>
              <a:defRPr b="1" i="1">
                <a:solidFill>
                  <a:schemeClr val="tx1"/>
                </a:solidFill>
                <a:latin typeface="Times New Roman" pitchFamily="18" charset="0"/>
              </a:defRPr>
            </a:lvl8pPr>
            <a:lvl9pPr marL="3886200" indent="-228600" eaLnBrk="0" fontAlgn="base" hangingPunct="0">
              <a:spcBef>
                <a:spcPct val="0"/>
              </a:spcBef>
              <a:spcAft>
                <a:spcPct val="0"/>
              </a:spcAft>
              <a:defRPr b="1" i="1">
                <a:solidFill>
                  <a:schemeClr val="tx1"/>
                </a:solidFill>
                <a:latin typeface="Times New Roman" pitchFamily="18" charset="0"/>
              </a:defRPr>
            </a:lvl9pPr>
          </a:lstStyle>
          <a:p>
            <a:pPr algn="r" eaLnBrk="1" hangingPunct="1"/>
            <a:fld id="{D743543D-F093-4100-BABB-7D2ED761C1AE}" type="slidenum">
              <a:rPr lang="en-US" sz="1200" b="0" i="0"/>
              <a:pPr algn="r" eaLnBrk="1" hangingPunct="1"/>
              <a:t>61</a:t>
            </a:fld>
            <a:endParaRPr lang="en-US" sz="1200" b="0" i="0"/>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29396699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b="1" i="1">
                <a:solidFill>
                  <a:schemeClr val="tx1"/>
                </a:solidFill>
                <a:latin typeface="Times New Roman" pitchFamily="18" charset="0"/>
              </a:defRPr>
            </a:lvl1pPr>
            <a:lvl2pPr marL="742950" indent="-285750">
              <a:defRPr b="1" i="1">
                <a:solidFill>
                  <a:schemeClr val="tx1"/>
                </a:solidFill>
                <a:latin typeface="Times New Roman" pitchFamily="18" charset="0"/>
              </a:defRPr>
            </a:lvl2pPr>
            <a:lvl3pPr marL="1143000" indent="-228600">
              <a:defRPr b="1" i="1">
                <a:solidFill>
                  <a:schemeClr val="tx1"/>
                </a:solidFill>
                <a:latin typeface="Times New Roman" pitchFamily="18" charset="0"/>
              </a:defRPr>
            </a:lvl3pPr>
            <a:lvl4pPr marL="1600200" indent="-228600">
              <a:defRPr b="1" i="1">
                <a:solidFill>
                  <a:schemeClr val="tx1"/>
                </a:solidFill>
                <a:latin typeface="Times New Roman" pitchFamily="18" charset="0"/>
              </a:defRPr>
            </a:lvl4pPr>
            <a:lvl5pPr marL="2057400" indent="-228600">
              <a:defRPr b="1" i="1">
                <a:solidFill>
                  <a:schemeClr val="tx1"/>
                </a:solidFill>
                <a:latin typeface="Times New Roman" pitchFamily="18" charset="0"/>
              </a:defRPr>
            </a:lvl5pPr>
            <a:lvl6pPr marL="2514600" indent="-228600" eaLnBrk="0" fontAlgn="base" hangingPunct="0">
              <a:spcBef>
                <a:spcPct val="0"/>
              </a:spcBef>
              <a:spcAft>
                <a:spcPct val="0"/>
              </a:spcAft>
              <a:defRPr b="1" i="1">
                <a:solidFill>
                  <a:schemeClr val="tx1"/>
                </a:solidFill>
                <a:latin typeface="Times New Roman" pitchFamily="18" charset="0"/>
              </a:defRPr>
            </a:lvl6pPr>
            <a:lvl7pPr marL="2971800" indent="-228600" eaLnBrk="0" fontAlgn="base" hangingPunct="0">
              <a:spcBef>
                <a:spcPct val="0"/>
              </a:spcBef>
              <a:spcAft>
                <a:spcPct val="0"/>
              </a:spcAft>
              <a:defRPr b="1" i="1">
                <a:solidFill>
                  <a:schemeClr val="tx1"/>
                </a:solidFill>
                <a:latin typeface="Times New Roman" pitchFamily="18" charset="0"/>
              </a:defRPr>
            </a:lvl7pPr>
            <a:lvl8pPr marL="3429000" indent="-228600" eaLnBrk="0" fontAlgn="base" hangingPunct="0">
              <a:spcBef>
                <a:spcPct val="0"/>
              </a:spcBef>
              <a:spcAft>
                <a:spcPct val="0"/>
              </a:spcAft>
              <a:defRPr b="1" i="1">
                <a:solidFill>
                  <a:schemeClr val="tx1"/>
                </a:solidFill>
                <a:latin typeface="Times New Roman" pitchFamily="18" charset="0"/>
              </a:defRPr>
            </a:lvl8pPr>
            <a:lvl9pPr marL="3886200" indent="-228600" eaLnBrk="0" fontAlgn="base" hangingPunct="0">
              <a:spcBef>
                <a:spcPct val="0"/>
              </a:spcBef>
              <a:spcAft>
                <a:spcPct val="0"/>
              </a:spcAft>
              <a:defRPr b="1" i="1">
                <a:solidFill>
                  <a:schemeClr val="tx1"/>
                </a:solidFill>
                <a:latin typeface="Times New Roman" pitchFamily="18" charset="0"/>
              </a:defRPr>
            </a:lvl9pPr>
          </a:lstStyle>
          <a:p>
            <a:pPr algn="r" eaLnBrk="1" hangingPunct="1"/>
            <a:fld id="{08D9BD66-3C68-43B8-A130-B49FE6470357}" type="slidenum">
              <a:rPr lang="en-US" sz="1200" b="0" i="0"/>
              <a:pPr algn="r" eaLnBrk="1" hangingPunct="1"/>
              <a:t>62</a:t>
            </a:fld>
            <a:endParaRPr lang="en-US" sz="1200" b="0" i="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16104610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b="1" i="1">
                <a:solidFill>
                  <a:schemeClr val="tx1"/>
                </a:solidFill>
                <a:latin typeface="Times New Roman" pitchFamily="18" charset="0"/>
              </a:defRPr>
            </a:lvl1pPr>
            <a:lvl2pPr marL="742950" indent="-285750">
              <a:defRPr b="1" i="1">
                <a:solidFill>
                  <a:schemeClr val="tx1"/>
                </a:solidFill>
                <a:latin typeface="Times New Roman" pitchFamily="18" charset="0"/>
              </a:defRPr>
            </a:lvl2pPr>
            <a:lvl3pPr marL="1143000" indent="-228600">
              <a:defRPr b="1" i="1">
                <a:solidFill>
                  <a:schemeClr val="tx1"/>
                </a:solidFill>
                <a:latin typeface="Times New Roman" pitchFamily="18" charset="0"/>
              </a:defRPr>
            </a:lvl3pPr>
            <a:lvl4pPr marL="1600200" indent="-228600">
              <a:defRPr b="1" i="1">
                <a:solidFill>
                  <a:schemeClr val="tx1"/>
                </a:solidFill>
                <a:latin typeface="Times New Roman" pitchFamily="18" charset="0"/>
              </a:defRPr>
            </a:lvl4pPr>
            <a:lvl5pPr marL="2057400" indent="-228600">
              <a:defRPr b="1" i="1">
                <a:solidFill>
                  <a:schemeClr val="tx1"/>
                </a:solidFill>
                <a:latin typeface="Times New Roman" pitchFamily="18" charset="0"/>
              </a:defRPr>
            </a:lvl5pPr>
            <a:lvl6pPr marL="2514600" indent="-228600" eaLnBrk="0" fontAlgn="base" hangingPunct="0">
              <a:spcBef>
                <a:spcPct val="0"/>
              </a:spcBef>
              <a:spcAft>
                <a:spcPct val="0"/>
              </a:spcAft>
              <a:defRPr b="1" i="1">
                <a:solidFill>
                  <a:schemeClr val="tx1"/>
                </a:solidFill>
                <a:latin typeface="Times New Roman" pitchFamily="18" charset="0"/>
              </a:defRPr>
            </a:lvl6pPr>
            <a:lvl7pPr marL="2971800" indent="-228600" eaLnBrk="0" fontAlgn="base" hangingPunct="0">
              <a:spcBef>
                <a:spcPct val="0"/>
              </a:spcBef>
              <a:spcAft>
                <a:spcPct val="0"/>
              </a:spcAft>
              <a:defRPr b="1" i="1">
                <a:solidFill>
                  <a:schemeClr val="tx1"/>
                </a:solidFill>
                <a:latin typeface="Times New Roman" pitchFamily="18" charset="0"/>
              </a:defRPr>
            </a:lvl7pPr>
            <a:lvl8pPr marL="3429000" indent="-228600" eaLnBrk="0" fontAlgn="base" hangingPunct="0">
              <a:spcBef>
                <a:spcPct val="0"/>
              </a:spcBef>
              <a:spcAft>
                <a:spcPct val="0"/>
              </a:spcAft>
              <a:defRPr b="1" i="1">
                <a:solidFill>
                  <a:schemeClr val="tx1"/>
                </a:solidFill>
                <a:latin typeface="Times New Roman" pitchFamily="18" charset="0"/>
              </a:defRPr>
            </a:lvl8pPr>
            <a:lvl9pPr marL="3886200" indent="-228600" eaLnBrk="0" fontAlgn="base" hangingPunct="0">
              <a:spcBef>
                <a:spcPct val="0"/>
              </a:spcBef>
              <a:spcAft>
                <a:spcPct val="0"/>
              </a:spcAft>
              <a:defRPr b="1" i="1">
                <a:solidFill>
                  <a:schemeClr val="tx1"/>
                </a:solidFill>
                <a:latin typeface="Times New Roman" pitchFamily="18" charset="0"/>
              </a:defRPr>
            </a:lvl9pPr>
          </a:lstStyle>
          <a:p>
            <a:pPr algn="r" eaLnBrk="1" hangingPunct="1"/>
            <a:fld id="{567610B6-FF6A-4191-8DA4-05FCED6C23C6}" type="slidenum">
              <a:rPr lang="en-US" sz="1200" b="0" i="0"/>
              <a:pPr algn="r" eaLnBrk="1" hangingPunct="1"/>
              <a:t>63</a:t>
            </a:fld>
            <a:endParaRPr lang="en-US" sz="1200" b="0" i="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37172137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b="1" i="1">
                <a:solidFill>
                  <a:schemeClr val="tx1"/>
                </a:solidFill>
                <a:latin typeface="Times New Roman" pitchFamily="18" charset="0"/>
              </a:defRPr>
            </a:lvl1pPr>
            <a:lvl2pPr marL="742950" indent="-285750">
              <a:defRPr b="1" i="1">
                <a:solidFill>
                  <a:schemeClr val="tx1"/>
                </a:solidFill>
                <a:latin typeface="Times New Roman" pitchFamily="18" charset="0"/>
              </a:defRPr>
            </a:lvl2pPr>
            <a:lvl3pPr marL="1143000" indent="-228600">
              <a:defRPr b="1" i="1">
                <a:solidFill>
                  <a:schemeClr val="tx1"/>
                </a:solidFill>
                <a:latin typeface="Times New Roman" pitchFamily="18" charset="0"/>
              </a:defRPr>
            </a:lvl3pPr>
            <a:lvl4pPr marL="1600200" indent="-228600">
              <a:defRPr b="1" i="1">
                <a:solidFill>
                  <a:schemeClr val="tx1"/>
                </a:solidFill>
                <a:latin typeface="Times New Roman" pitchFamily="18" charset="0"/>
              </a:defRPr>
            </a:lvl4pPr>
            <a:lvl5pPr marL="2057400" indent="-228600">
              <a:defRPr b="1" i="1">
                <a:solidFill>
                  <a:schemeClr val="tx1"/>
                </a:solidFill>
                <a:latin typeface="Times New Roman" pitchFamily="18" charset="0"/>
              </a:defRPr>
            </a:lvl5pPr>
            <a:lvl6pPr marL="2514600" indent="-228600" eaLnBrk="0" fontAlgn="base" hangingPunct="0">
              <a:spcBef>
                <a:spcPct val="0"/>
              </a:spcBef>
              <a:spcAft>
                <a:spcPct val="0"/>
              </a:spcAft>
              <a:defRPr b="1" i="1">
                <a:solidFill>
                  <a:schemeClr val="tx1"/>
                </a:solidFill>
                <a:latin typeface="Times New Roman" pitchFamily="18" charset="0"/>
              </a:defRPr>
            </a:lvl6pPr>
            <a:lvl7pPr marL="2971800" indent="-228600" eaLnBrk="0" fontAlgn="base" hangingPunct="0">
              <a:spcBef>
                <a:spcPct val="0"/>
              </a:spcBef>
              <a:spcAft>
                <a:spcPct val="0"/>
              </a:spcAft>
              <a:defRPr b="1" i="1">
                <a:solidFill>
                  <a:schemeClr val="tx1"/>
                </a:solidFill>
                <a:latin typeface="Times New Roman" pitchFamily="18" charset="0"/>
              </a:defRPr>
            </a:lvl7pPr>
            <a:lvl8pPr marL="3429000" indent="-228600" eaLnBrk="0" fontAlgn="base" hangingPunct="0">
              <a:spcBef>
                <a:spcPct val="0"/>
              </a:spcBef>
              <a:spcAft>
                <a:spcPct val="0"/>
              </a:spcAft>
              <a:defRPr b="1" i="1">
                <a:solidFill>
                  <a:schemeClr val="tx1"/>
                </a:solidFill>
                <a:latin typeface="Times New Roman" pitchFamily="18" charset="0"/>
              </a:defRPr>
            </a:lvl8pPr>
            <a:lvl9pPr marL="3886200" indent="-228600" eaLnBrk="0" fontAlgn="base" hangingPunct="0">
              <a:spcBef>
                <a:spcPct val="0"/>
              </a:spcBef>
              <a:spcAft>
                <a:spcPct val="0"/>
              </a:spcAft>
              <a:defRPr b="1" i="1">
                <a:solidFill>
                  <a:schemeClr val="tx1"/>
                </a:solidFill>
                <a:latin typeface="Times New Roman" pitchFamily="18" charset="0"/>
              </a:defRPr>
            </a:lvl9pPr>
          </a:lstStyle>
          <a:p>
            <a:pPr algn="r" eaLnBrk="1" hangingPunct="1"/>
            <a:fld id="{2BA55AFA-E883-427A-8D0F-52CAFD531D40}" type="slidenum">
              <a:rPr lang="en-US" sz="1200" b="0" i="0"/>
              <a:pPr algn="r" eaLnBrk="1" hangingPunct="1"/>
              <a:t>64</a:t>
            </a:fld>
            <a:endParaRPr lang="en-US" sz="1200" b="0" i="0"/>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16965926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b="1" i="1">
                <a:solidFill>
                  <a:schemeClr val="tx1"/>
                </a:solidFill>
                <a:latin typeface="Times New Roman" pitchFamily="18" charset="0"/>
              </a:defRPr>
            </a:lvl1pPr>
            <a:lvl2pPr marL="742950" indent="-285750">
              <a:defRPr b="1" i="1">
                <a:solidFill>
                  <a:schemeClr val="tx1"/>
                </a:solidFill>
                <a:latin typeface="Times New Roman" pitchFamily="18" charset="0"/>
              </a:defRPr>
            </a:lvl2pPr>
            <a:lvl3pPr marL="1143000" indent="-228600">
              <a:defRPr b="1" i="1">
                <a:solidFill>
                  <a:schemeClr val="tx1"/>
                </a:solidFill>
                <a:latin typeface="Times New Roman" pitchFamily="18" charset="0"/>
              </a:defRPr>
            </a:lvl3pPr>
            <a:lvl4pPr marL="1600200" indent="-228600">
              <a:defRPr b="1" i="1">
                <a:solidFill>
                  <a:schemeClr val="tx1"/>
                </a:solidFill>
                <a:latin typeface="Times New Roman" pitchFamily="18" charset="0"/>
              </a:defRPr>
            </a:lvl4pPr>
            <a:lvl5pPr marL="2057400" indent="-228600">
              <a:defRPr b="1" i="1">
                <a:solidFill>
                  <a:schemeClr val="tx1"/>
                </a:solidFill>
                <a:latin typeface="Times New Roman" pitchFamily="18" charset="0"/>
              </a:defRPr>
            </a:lvl5pPr>
            <a:lvl6pPr marL="2514600" indent="-228600" eaLnBrk="0" fontAlgn="base" hangingPunct="0">
              <a:spcBef>
                <a:spcPct val="0"/>
              </a:spcBef>
              <a:spcAft>
                <a:spcPct val="0"/>
              </a:spcAft>
              <a:defRPr b="1" i="1">
                <a:solidFill>
                  <a:schemeClr val="tx1"/>
                </a:solidFill>
                <a:latin typeface="Times New Roman" pitchFamily="18" charset="0"/>
              </a:defRPr>
            </a:lvl6pPr>
            <a:lvl7pPr marL="2971800" indent="-228600" eaLnBrk="0" fontAlgn="base" hangingPunct="0">
              <a:spcBef>
                <a:spcPct val="0"/>
              </a:spcBef>
              <a:spcAft>
                <a:spcPct val="0"/>
              </a:spcAft>
              <a:defRPr b="1" i="1">
                <a:solidFill>
                  <a:schemeClr val="tx1"/>
                </a:solidFill>
                <a:latin typeface="Times New Roman" pitchFamily="18" charset="0"/>
              </a:defRPr>
            </a:lvl7pPr>
            <a:lvl8pPr marL="3429000" indent="-228600" eaLnBrk="0" fontAlgn="base" hangingPunct="0">
              <a:spcBef>
                <a:spcPct val="0"/>
              </a:spcBef>
              <a:spcAft>
                <a:spcPct val="0"/>
              </a:spcAft>
              <a:defRPr b="1" i="1">
                <a:solidFill>
                  <a:schemeClr val="tx1"/>
                </a:solidFill>
                <a:latin typeface="Times New Roman" pitchFamily="18" charset="0"/>
              </a:defRPr>
            </a:lvl8pPr>
            <a:lvl9pPr marL="3886200" indent="-228600" eaLnBrk="0" fontAlgn="base" hangingPunct="0">
              <a:spcBef>
                <a:spcPct val="0"/>
              </a:spcBef>
              <a:spcAft>
                <a:spcPct val="0"/>
              </a:spcAft>
              <a:defRPr b="1" i="1">
                <a:solidFill>
                  <a:schemeClr val="tx1"/>
                </a:solidFill>
                <a:latin typeface="Times New Roman" pitchFamily="18" charset="0"/>
              </a:defRPr>
            </a:lvl9pPr>
          </a:lstStyle>
          <a:p>
            <a:pPr algn="r" eaLnBrk="1" hangingPunct="1"/>
            <a:fld id="{FED1BCF3-ABFA-4DDF-A311-277594BFF0BA}" type="slidenum">
              <a:rPr lang="en-US" sz="1200" b="0" i="0"/>
              <a:pPr algn="r" eaLnBrk="1" hangingPunct="1"/>
              <a:t>65</a:t>
            </a:fld>
            <a:endParaRPr lang="en-US" sz="1200" b="0" i="0"/>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25231813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itchFamily="18" charset="0"/>
              </a:defRPr>
            </a:lvl1pPr>
            <a:lvl2pPr marL="742950" indent="-285750">
              <a:defRPr b="1" i="1">
                <a:solidFill>
                  <a:schemeClr val="tx1"/>
                </a:solidFill>
                <a:latin typeface="Times New Roman" pitchFamily="18" charset="0"/>
              </a:defRPr>
            </a:lvl2pPr>
            <a:lvl3pPr marL="1143000" indent="-228600">
              <a:defRPr b="1" i="1">
                <a:solidFill>
                  <a:schemeClr val="tx1"/>
                </a:solidFill>
                <a:latin typeface="Times New Roman" pitchFamily="18" charset="0"/>
              </a:defRPr>
            </a:lvl3pPr>
            <a:lvl4pPr marL="1600200" indent="-228600">
              <a:defRPr b="1" i="1">
                <a:solidFill>
                  <a:schemeClr val="tx1"/>
                </a:solidFill>
                <a:latin typeface="Times New Roman" pitchFamily="18" charset="0"/>
              </a:defRPr>
            </a:lvl4pPr>
            <a:lvl5pPr marL="2057400" indent="-228600">
              <a:defRPr b="1" i="1">
                <a:solidFill>
                  <a:schemeClr val="tx1"/>
                </a:solidFill>
                <a:latin typeface="Times New Roman" pitchFamily="18" charset="0"/>
              </a:defRPr>
            </a:lvl5pPr>
            <a:lvl6pPr marL="2514600" indent="-228600" eaLnBrk="0" fontAlgn="base" hangingPunct="0">
              <a:spcBef>
                <a:spcPct val="0"/>
              </a:spcBef>
              <a:spcAft>
                <a:spcPct val="0"/>
              </a:spcAft>
              <a:defRPr b="1" i="1">
                <a:solidFill>
                  <a:schemeClr val="tx1"/>
                </a:solidFill>
                <a:latin typeface="Times New Roman" pitchFamily="18" charset="0"/>
              </a:defRPr>
            </a:lvl6pPr>
            <a:lvl7pPr marL="2971800" indent="-228600" eaLnBrk="0" fontAlgn="base" hangingPunct="0">
              <a:spcBef>
                <a:spcPct val="0"/>
              </a:spcBef>
              <a:spcAft>
                <a:spcPct val="0"/>
              </a:spcAft>
              <a:defRPr b="1" i="1">
                <a:solidFill>
                  <a:schemeClr val="tx1"/>
                </a:solidFill>
                <a:latin typeface="Times New Roman" pitchFamily="18" charset="0"/>
              </a:defRPr>
            </a:lvl7pPr>
            <a:lvl8pPr marL="3429000" indent="-228600" eaLnBrk="0" fontAlgn="base" hangingPunct="0">
              <a:spcBef>
                <a:spcPct val="0"/>
              </a:spcBef>
              <a:spcAft>
                <a:spcPct val="0"/>
              </a:spcAft>
              <a:defRPr b="1" i="1">
                <a:solidFill>
                  <a:schemeClr val="tx1"/>
                </a:solidFill>
                <a:latin typeface="Times New Roman" pitchFamily="18" charset="0"/>
              </a:defRPr>
            </a:lvl8pPr>
            <a:lvl9pPr marL="3886200" indent="-228600" eaLnBrk="0" fontAlgn="base" hangingPunct="0">
              <a:spcBef>
                <a:spcPct val="0"/>
              </a:spcBef>
              <a:spcAft>
                <a:spcPct val="0"/>
              </a:spcAft>
              <a:defRPr b="1" i="1">
                <a:solidFill>
                  <a:schemeClr val="tx1"/>
                </a:solidFill>
                <a:latin typeface="Times New Roman" pitchFamily="18" charset="0"/>
              </a:defRPr>
            </a:lvl9pPr>
          </a:lstStyle>
          <a:p>
            <a:fld id="{90225C50-5319-4294-8CB1-36612731036D}" type="slidenum">
              <a:rPr lang="en-US" b="0" i="0"/>
              <a:pPr/>
              <a:t>66</a:t>
            </a:fld>
            <a:endParaRPr lang="en-US" b="0" i="0"/>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210796031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itchFamily="18" charset="0"/>
              </a:defRPr>
            </a:lvl1pPr>
            <a:lvl2pPr marL="742950" indent="-285750">
              <a:defRPr b="1" i="1">
                <a:solidFill>
                  <a:schemeClr val="tx1"/>
                </a:solidFill>
                <a:latin typeface="Times New Roman" pitchFamily="18" charset="0"/>
              </a:defRPr>
            </a:lvl2pPr>
            <a:lvl3pPr marL="1143000" indent="-228600">
              <a:defRPr b="1" i="1">
                <a:solidFill>
                  <a:schemeClr val="tx1"/>
                </a:solidFill>
                <a:latin typeface="Times New Roman" pitchFamily="18" charset="0"/>
              </a:defRPr>
            </a:lvl3pPr>
            <a:lvl4pPr marL="1600200" indent="-228600">
              <a:defRPr b="1" i="1">
                <a:solidFill>
                  <a:schemeClr val="tx1"/>
                </a:solidFill>
                <a:latin typeface="Times New Roman" pitchFamily="18" charset="0"/>
              </a:defRPr>
            </a:lvl4pPr>
            <a:lvl5pPr marL="2057400" indent="-228600">
              <a:defRPr b="1" i="1">
                <a:solidFill>
                  <a:schemeClr val="tx1"/>
                </a:solidFill>
                <a:latin typeface="Times New Roman" pitchFamily="18" charset="0"/>
              </a:defRPr>
            </a:lvl5pPr>
            <a:lvl6pPr marL="2514600" indent="-228600" eaLnBrk="0" fontAlgn="base" hangingPunct="0">
              <a:spcBef>
                <a:spcPct val="0"/>
              </a:spcBef>
              <a:spcAft>
                <a:spcPct val="0"/>
              </a:spcAft>
              <a:defRPr b="1" i="1">
                <a:solidFill>
                  <a:schemeClr val="tx1"/>
                </a:solidFill>
                <a:latin typeface="Times New Roman" pitchFamily="18" charset="0"/>
              </a:defRPr>
            </a:lvl6pPr>
            <a:lvl7pPr marL="2971800" indent="-228600" eaLnBrk="0" fontAlgn="base" hangingPunct="0">
              <a:spcBef>
                <a:spcPct val="0"/>
              </a:spcBef>
              <a:spcAft>
                <a:spcPct val="0"/>
              </a:spcAft>
              <a:defRPr b="1" i="1">
                <a:solidFill>
                  <a:schemeClr val="tx1"/>
                </a:solidFill>
                <a:latin typeface="Times New Roman" pitchFamily="18" charset="0"/>
              </a:defRPr>
            </a:lvl7pPr>
            <a:lvl8pPr marL="3429000" indent="-228600" eaLnBrk="0" fontAlgn="base" hangingPunct="0">
              <a:spcBef>
                <a:spcPct val="0"/>
              </a:spcBef>
              <a:spcAft>
                <a:spcPct val="0"/>
              </a:spcAft>
              <a:defRPr b="1" i="1">
                <a:solidFill>
                  <a:schemeClr val="tx1"/>
                </a:solidFill>
                <a:latin typeface="Times New Roman" pitchFamily="18" charset="0"/>
              </a:defRPr>
            </a:lvl8pPr>
            <a:lvl9pPr marL="3886200" indent="-228600" eaLnBrk="0" fontAlgn="base" hangingPunct="0">
              <a:spcBef>
                <a:spcPct val="0"/>
              </a:spcBef>
              <a:spcAft>
                <a:spcPct val="0"/>
              </a:spcAft>
              <a:defRPr b="1" i="1">
                <a:solidFill>
                  <a:schemeClr val="tx1"/>
                </a:solidFill>
                <a:latin typeface="Times New Roman" pitchFamily="18" charset="0"/>
              </a:defRPr>
            </a:lvl9pPr>
          </a:lstStyle>
          <a:p>
            <a:fld id="{FFDBCCC0-F6DC-48A9-921D-E273F023AE43}" type="slidenum">
              <a:rPr lang="en-US" b="0" i="0"/>
              <a:pPr/>
              <a:t>67</a:t>
            </a:fld>
            <a:endParaRPr lang="en-US" b="0" i="0"/>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47902534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itchFamily="18" charset="0"/>
              </a:defRPr>
            </a:lvl1pPr>
            <a:lvl2pPr marL="742950" indent="-285750">
              <a:defRPr b="1" i="1">
                <a:solidFill>
                  <a:schemeClr val="tx1"/>
                </a:solidFill>
                <a:latin typeface="Times New Roman" pitchFamily="18" charset="0"/>
              </a:defRPr>
            </a:lvl2pPr>
            <a:lvl3pPr marL="1143000" indent="-228600">
              <a:defRPr b="1" i="1">
                <a:solidFill>
                  <a:schemeClr val="tx1"/>
                </a:solidFill>
                <a:latin typeface="Times New Roman" pitchFamily="18" charset="0"/>
              </a:defRPr>
            </a:lvl3pPr>
            <a:lvl4pPr marL="1600200" indent="-228600">
              <a:defRPr b="1" i="1">
                <a:solidFill>
                  <a:schemeClr val="tx1"/>
                </a:solidFill>
                <a:latin typeface="Times New Roman" pitchFamily="18" charset="0"/>
              </a:defRPr>
            </a:lvl4pPr>
            <a:lvl5pPr marL="2057400" indent="-228600">
              <a:defRPr b="1" i="1">
                <a:solidFill>
                  <a:schemeClr val="tx1"/>
                </a:solidFill>
                <a:latin typeface="Times New Roman" pitchFamily="18" charset="0"/>
              </a:defRPr>
            </a:lvl5pPr>
            <a:lvl6pPr marL="2514600" indent="-228600" eaLnBrk="0" fontAlgn="base" hangingPunct="0">
              <a:spcBef>
                <a:spcPct val="0"/>
              </a:spcBef>
              <a:spcAft>
                <a:spcPct val="0"/>
              </a:spcAft>
              <a:defRPr b="1" i="1">
                <a:solidFill>
                  <a:schemeClr val="tx1"/>
                </a:solidFill>
                <a:latin typeface="Times New Roman" pitchFamily="18" charset="0"/>
              </a:defRPr>
            </a:lvl6pPr>
            <a:lvl7pPr marL="2971800" indent="-228600" eaLnBrk="0" fontAlgn="base" hangingPunct="0">
              <a:spcBef>
                <a:spcPct val="0"/>
              </a:spcBef>
              <a:spcAft>
                <a:spcPct val="0"/>
              </a:spcAft>
              <a:defRPr b="1" i="1">
                <a:solidFill>
                  <a:schemeClr val="tx1"/>
                </a:solidFill>
                <a:latin typeface="Times New Roman" pitchFamily="18" charset="0"/>
              </a:defRPr>
            </a:lvl7pPr>
            <a:lvl8pPr marL="3429000" indent="-228600" eaLnBrk="0" fontAlgn="base" hangingPunct="0">
              <a:spcBef>
                <a:spcPct val="0"/>
              </a:spcBef>
              <a:spcAft>
                <a:spcPct val="0"/>
              </a:spcAft>
              <a:defRPr b="1" i="1">
                <a:solidFill>
                  <a:schemeClr val="tx1"/>
                </a:solidFill>
                <a:latin typeface="Times New Roman" pitchFamily="18" charset="0"/>
              </a:defRPr>
            </a:lvl8pPr>
            <a:lvl9pPr marL="3886200" indent="-228600" eaLnBrk="0" fontAlgn="base" hangingPunct="0">
              <a:spcBef>
                <a:spcPct val="0"/>
              </a:spcBef>
              <a:spcAft>
                <a:spcPct val="0"/>
              </a:spcAft>
              <a:defRPr b="1" i="1">
                <a:solidFill>
                  <a:schemeClr val="tx1"/>
                </a:solidFill>
                <a:latin typeface="Times New Roman" pitchFamily="18" charset="0"/>
              </a:defRPr>
            </a:lvl9pPr>
          </a:lstStyle>
          <a:p>
            <a:fld id="{E06DB0DF-4E06-49B1-9EE5-8DE6E648F08A}" type="slidenum">
              <a:rPr lang="en-US" b="0" i="0"/>
              <a:pPr/>
              <a:t>68</a:t>
            </a:fld>
            <a:endParaRPr lang="en-US" b="0" i="0"/>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23712993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i="1">
                <a:solidFill>
                  <a:schemeClr val="tx1"/>
                </a:solidFill>
                <a:latin typeface="Times New Roman" pitchFamily="18" charset="0"/>
              </a:defRPr>
            </a:lvl1pPr>
            <a:lvl2pPr marL="742950" indent="-285750">
              <a:defRPr b="1" i="1">
                <a:solidFill>
                  <a:schemeClr val="tx1"/>
                </a:solidFill>
                <a:latin typeface="Times New Roman" pitchFamily="18" charset="0"/>
              </a:defRPr>
            </a:lvl2pPr>
            <a:lvl3pPr marL="1143000" indent="-228600">
              <a:defRPr b="1" i="1">
                <a:solidFill>
                  <a:schemeClr val="tx1"/>
                </a:solidFill>
                <a:latin typeface="Times New Roman" pitchFamily="18" charset="0"/>
              </a:defRPr>
            </a:lvl3pPr>
            <a:lvl4pPr marL="1600200" indent="-228600">
              <a:defRPr b="1" i="1">
                <a:solidFill>
                  <a:schemeClr val="tx1"/>
                </a:solidFill>
                <a:latin typeface="Times New Roman" pitchFamily="18" charset="0"/>
              </a:defRPr>
            </a:lvl4pPr>
            <a:lvl5pPr marL="2057400" indent="-228600">
              <a:defRPr b="1" i="1">
                <a:solidFill>
                  <a:schemeClr val="tx1"/>
                </a:solidFill>
                <a:latin typeface="Times New Roman" pitchFamily="18" charset="0"/>
              </a:defRPr>
            </a:lvl5pPr>
            <a:lvl6pPr marL="2514600" indent="-228600" eaLnBrk="0" fontAlgn="base" hangingPunct="0">
              <a:spcBef>
                <a:spcPct val="0"/>
              </a:spcBef>
              <a:spcAft>
                <a:spcPct val="0"/>
              </a:spcAft>
              <a:defRPr b="1" i="1">
                <a:solidFill>
                  <a:schemeClr val="tx1"/>
                </a:solidFill>
                <a:latin typeface="Times New Roman" pitchFamily="18" charset="0"/>
              </a:defRPr>
            </a:lvl6pPr>
            <a:lvl7pPr marL="2971800" indent="-228600" eaLnBrk="0" fontAlgn="base" hangingPunct="0">
              <a:spcBef>
                <a:spcPct val="0"/>
              </a:spcBef>
              <a:spcAft>
                <a:spcPct val="0"/>
              </a:spcAft>
              <a:defRPr b="1" i="1">
                <a:solidFill>
                  <a:schemeClr val="tx1"/>
                </a:solidFill>
                <a:latin typeface="Times New Roman" pitchFamily="18" charset="0"/>
              </a:defRPr>
            </a:lvl7pPr>
            <a:lvl8pPr marL="3429000" indent="-228600" eaLnBrk="0" fontAlgn="base" hangingPunct="0">
              <a:spcBef>
                <a:spcPct val="0"/>
              </a:spcBef>
              <a:spcAft>
                <a:spcPct val="0"/>
              </a:spcAft>
              <a:defRPr b="1" i="1">
                <a:solidFill>
                  <a:schemeClr val="tx1"/>
                </a:solidFill>
                <a:latin typeface="Times New Roman" pitchFamily="18" charset="0"/>
              </a:defRPr>
            </a:lvl8pPr>
            <a:lvl9pPr marL="3886200" indent="-228600" eaLnBrk="0" fontAlgn="base" hangingPunct="0">
              <a:spcBef>
                <a:spcPct val="0"/>
              </a:spcBef>
              <a:spcAft>
                <a:spcPct val="0"/>
              </a:spcAft>
              <a:defRPr b="1" i="1">
                <a:solidFill>
                  <a:schemeClr val="tx1"/>
                </a:solidFill>
                <a:latin typeface="Times New Roman" pitchFamily="18" charset="0"/>
              </a:defRPr>
            </a:lvl9pPr>
          </a:lstStyle>
          <a:p>
            <a:fld id="{119D455F-5996-4F82-8B93-7C807D72FF67}" type="slidenum">
              <a:rPr lang="en-US" b="0" i="0"/>
              <a:pPr/>
              <a:t>69</a:t>
            </a:fld>
            <a:endParaRPr lang="en-US" b="0" i="0"/>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34516991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b="1" i="1">
                <a:solidFill>
                  <a:schemeClr val="tx1"/>
                </a:solidFill>
                <a:latin typeface="Times New Roman" pitchFamily="18" charset="0"/>
              </a:defRPr>
            </a:lvl1pPr>
            <a:lvl2pPr marL="742950" indent="-285750">
              <a:defRPr b="1" i="1">
                <a:solidFill>
                  <a:schemeClr val="tx1"/>
                </a:solidFill>
                <a:latin typeface="Times New Roman" pitchFamily="18" charset="0"/>
              </a:defRPr>
            </a:lvl2pPr>
            <a:lvl3pPr marL="1143000" indent="-228600">
              <a:defRPr b="1" i="1">
                <a:solidFill>
                  <a:schemeClr val="tx1"/>
                </a:solidFill>
                <a:latin typeface="Times New Roman" pitchFamily="18" charset="0"/>
              </a:defRPr>
            </a:lvl3pPr>
            <a:lvl4pPr marL="1600200" indent="-228600">
              <a:defRPr b="1" i="1">
                <a:solidFill>
                  <a:schemeClr val="tx1"/>
                </a:solidFill>
                <a:latin typeface="Times New Roman" pitchFamily="18" charset="0"/>
              </a:defRPr>
            </a:lvl4pPr>
            <a:lvl5pPr marL="2057400" indent="-228600">
              <a:defRPr b="1" i="1">
                <a:solidFill>
                  <a:schemeClr val="tx1"/>
                </a:solidFill>
                <a:latin typeface="Times New Roman" pitchFamily="18" charset="0"/>
              </a:defRPr>
            </a:lvl5pPr>
            <a:lvl6pPr marL="2514600" indent="-228600" eaLnBrk="0" fontAlgn="base" hangingPunct="0">
              <a:spcBef>
                <a:spcPct val="0"/>
              </a:spcBef>
              <a:spcAft>
                <a:spcPct val="0"/>
              </a:spcAft>
              <a:defRPr b="1" i="1">
                <a:solidFill>
                  <a:schemeClr val="tx1"/>
                </a:solidFill>
                <a:latin typeface="Times New Roman" pitchFamily="18" charset="0"/>
              </a:defRPr>
            </a:lvl6pPr>
            <a:lvl7pPr marL="2971800" indent="-228600" eaLnBrk="0" fontAlgn="base" hangingPunct="0">
              <a:spcBef>
                <a:spcPct val="0"/>
              </a:spcBef>
              <a:spcAft>
                <a:spcPct val="0"/>
              </a:spcAft>
              <a:defRPr b="1" i="1">
                <a:solidFill>
                  <a:schemeClr val="tx1"/>
                </a:solidFill>
                <a:latin typeface="Times New Roman" pitchFamily="18" charset="0"/>
              </a:defRPr>
            </a:lvl7pPr>
            <a:lvl8pPr marL="3429000" indent="-228600" eaLnBrk="0" fontAlgn="base" hangingPunct="0">
              <a:spcBef>
                <a:spcPct val="0"/>
              </a:spcBef>
              <a:spcAft>
                <a:spcPct val="0"/>
              </a:spcAft>
              <a:defRPr b="1" i="1">
                <a:solidFill>
                  <a:schemeClr val="tx1"/>
                </a:solidFill>
                <a:latin typeface="Times New Roman" pitchFamily="18" charset="0"/>
              </a:defRPr>
            </a:lvl8pPr>
            <a:lvl9pPr marL="3886200" indent="-228600" eaLnBrk="0" fontAlgn="base" hangingPunct="0">
              <a:spcBef>
                <a:spcPct val="0"/>
              </a:spcBef>
              <a:spcAft>
                <a:spcPct val="0"/>
              </a:spcAft>
              <a:defRPr b="1" i="1">
                <a:solidFill>
                  <a:schemeClr val="tx1"/>
                </a:solidFill>
                <a:latin typeface="Times New Roman" pitchFamily="18" charset="0"/>
              </a:defRPr>
            </a:lvl9pPr>
          </a:lstStyle>
          <a:p>
            <a:pPr algn="r" eaLnBrk="1" hangingPunct="1"/>
            <a:fld id="{05294C4E-D493-4D72-AE96-42F4FCF80E4C}" type="slidenum">
              <a:rPr lang="en-US" sz="1200" b="0" i="0"/>
              <a:pPr algn="r" eaLnBrk="1" hangingPunct="1"/>
              <a:t>70</a:t>
            </a:fld>
            <a:endParaRPr lang="en-US" sz="1200" b="0" i="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2175758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r" eaLnBrk="1" hangingPunct="1"/>
            <a:fld id="{5E83602D-78AC-49E4-BC74-974B80DDC49C}" type="slidenum">
              <a:rPr lang="en-US" sz="1200" b="0"/>
              <a:pPr algn="r" eaLnBrk="1" hangingPunct="1"/>
              <a:t>7</a:t>
            </a:fld>
            <a:endParaRPr lang="en-US" sz="1200" b="0"/>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Times New Roman" pitchFamily="18" charset="0"/>
            </a:endParaRPr>
          </a:p>
        </p:txBody>
      </p:sp>
    </p:spTree>
    <p:extLst>
      <p:ext uri="{BB962C8B-B14F-4D97-AF65-F5344CB8AC3E}">
        <p14:creationId xmlns:p14="http://schemas.microsoft.com/office/powerpoint/2010/main" val="411190340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b="1" i="1">
                <a:solidFill>
                  <a:schemeClr val="tx1"/>
                </a:solidFill>
                <a:latin typeface="Times New Roman" pitchFamily="18" charset="0"/>
              </a:defRPr>
            </a:lvl1pPr>
            <a:lvl2pPr marL="742950" indent="-285750">
              <a:defRPr b="1" i="1">
                <a:solidFill>
                  <a:schemeClr val="tx1"/>
                </a:solidFill>
                <a:latin typeface="Times New Roman" pitchFamily="18" charset="0"/>
              </a:defRPr>
            </a:lvl2pPr>
            <a:lvl3pPr marL="1143000" indent="-228600">
              <a:defRPr b="1" i="1">
                <a:solidFill>
                  <a:schemeClr val="tx1"/>
                </a:solidFill>
                <a:latin typeface="Times New Roman" pitchFamily="18" charset="0"/>
              </a:defRPr>
            </a:lvl3pPr>
            <a:lvl4pPr marL="1600200" indent="-228600">
              <a:defRPr b="1" i="1">
                <a:solidFill>
                  <a:schemeClr val="tx1"/>
                </a:solidFill>
                <a:latin typeface="Times New Roman" pitchFamily="18" charset="0"/>
              </a:defRPr>
            </a:lvl4pPr>
            <a:lvl5pPr marL="2057400" indent="-228600">
              <a:defRPr b="1" i="1">
                <a:solidFill>
                  <a:schemeClr val="tx1"/>
                </a:solidFill>
                <a:latin typeface="Times New Roman" pitchFamily="18" charset="0"/>
              </a:defRPr>
            </a:lvl5pPr>
            <a:lvl6pPr marL="2514600" indent="-228600" eaLnBrk="0" fontAlgn="base" hangingPunct="0">
              <a:spcBef>
                <a:spcPct val="0"/>
              </a:spcBef>
              <a:spcAft>
                <a:spcPct val="0"/>
              </a:spcAft>
              <a:defRPr b="1" i="1">
                <a:solidFill>
                  <a:schemeClr val="tx1"/>
                </a:solidFill>
                <a:latin typeface="Times New Roman" pitchFamily="18" charset="0"/>
              </a:defRPr>
            </a:lvl6pPr>
            <a:lvl7pPr marL="2971800" indent="-228600" eaLnBrk="0" fontAlgn="base" hangingPunct="0">
              <a:spcBef>
                <a:spcPct val="0"/>
              </a:spcBef>
              <a:spcAft>
                <a:spcPct val="0"/>
              </a:spcAft>
              <a:defRPr b="1" i="1">
                <a:solidFill>
                  <a:schemeClr val="tx1"/>
                </a:solidFill>
                <a:latin typeface="Times New Roman" pitchFamily="18" charset="0"/>
              </a:defRPr>
            </a:lvl7pPr>
            <a:lvl8pPr marL="3429000" indent="-228600" eaLnBrk="0" fontAlgn="base" hangingPunct="0">
              <a:spcBef>
                <a:spcPct val="0"/>
              </a:spcBef>
              <a:spcAft>
                <a:spcPct val="0"/>
              </a:spcAft>
              <a:defRPr b="1" i="1">
                <a:solidFill>
                  <a:schemeClr val="tx1"/>
                </a:solidFill>
                <a:latin typeface="Times New Roman" pitchFamily="18" charset="0"/>
              </a:defRPr>
            </a:lvl8pPr>
            <a:lvl9pPr marL="3886200" indent="-228600" eaLnBrk="0" fontAlgn="base" hangingPunct="0">
              <a:spcBef>
                <a:spcPct val="0"/>
              </a:spcBef>
              <a:spcAft>
                <a:spcPct val="0"/>
              </a:spcAft>
              <a:defRPr b="1" i="1">
                <a:solidFill>
                  <a:schemeClr val="tx1"/>
                </a:solidFill>
                <a:latin typeface="Times New Roman" pitchFamily="18" charset="0"/>
              </a:defRPr>
            </a:lvl9pPr>
          </a:lstStyle>
          <a:p>
            <a:pPr algn="r" eaLnBrk="1" hangingPunct="1"/>
            <a:fld id="{3445703F-8B0A-42A8-9E7E-74A2901BF63A}" type="slidenum">
              <a:rPr lang="en-US" sz="1200" b="0" i="0"/>
              <a:pPr algn="r" eaLnBrk="1" hangingPunct="1"/>
              <a:t>71</a:t>
            </a:fld>
            <a:endParaRPr lang="en-US" sz="1200" b="0" i="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251568030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b="1" i="1">
                <a:solidFill>
                  <a:schemeClr val="tx1"/>
                </a:solidFill>
                <a:latin typeface="Times New Roman" pitchFamily="18" charset="0"/>
              </a:defRPr>
            </a:lvl1pPr>
            <a:lvl2pPr marL="742950" indent="-285750">
              <a:defRPr b="1" i="1">
                <a:solidFill>
                  <a:schemeClr val="tx1"/>
                </a:solidFill>
                <a:latin typeface="Times New Roman" pitchFamily="18" charset="0"/>
              </a:defRPr>
            </a:lvl2pPr>
            <a:lvl3pPr marL="1143000" indent="-228600">
              <a:defRPr b="1" i="1">
                <a:solidFill>
                  <a:schemeClr val="tx1"/>
                </a:solidFill>
                <a:latin typeface="Times New Roman" pitchFamily="18" charset="0"/>
              </a:defRPr>
            </a:lvl3pPr>
            <a:lvl4pPr marL="1600200" indent="-228600">
              <a:defRPr b="1" i="1">
                <a:solidFill>
                  <a:schemeClr val="tx1"/>
                </a:solidFill>
                <a:latin typeface="Times New Roman" pitchFamily="18" charset="0"/>
              </a:defRPr>
            </a:lvl4pPr>
            <a:lvl5pPr marL="2057400" indent="-228600">
              <a:defRPr b="1" i="1">
                <a:solidFill>
                  <a:schemeClr val="tx1"/>
                </a:solidFill>
                <a:latin typeface="Times New Roman" pitchFamily="18" charset="0"/>
              </a:defRPr>
            </a:lvl5pPr>
            <a:lvl6pPr marL="2514600" indent="-228600" eaLnBrk="0" fontAlgn="base" hangingPunct="0">
              <a:spcBef>
                <a:spcPct val="0"/>
              </a:spcBef>
              <a:spcAft>
                <a:spcPct val="0"/>
              </a:spcAft>
              <a:defRPr b="1" i="1">
                <a:solidFill>
                  <a:schemeClr val="tx1"/>
                </a:solidFill>
                <a:latin typeface="Times New Roman" pitchFamily="18" charset="0"/>
              </a:defRPr>
            </a:lvl6pPr>
            <a:lvl7pPr marL="2971800" indent="-228600" eaLnBrk="0" fontAlgn="base" hangingPunct="0">
              <a:spcBef>
                <a:spcPct val="0"/>
              </a:spcBef>
              <a:spcAft>
                <a:spcPct val="0"/>
              </a:spcAft>
              <a:defRPr b="1" i="1">
                <a:solidFill>
                  <a:schemeClr val="tx1"/>
                </a:solidFill>
                <a:latin typeface="Times New Roman" pitchFamily="18" charset="0"/>
              </a:defRPr>
            </a:lvl7pPr>
            <a:lvl8pPr marL="3429000" indent="-228600" eaLnBrk="0" fontAlgn="base" hangingPunct="0">
              <a:spcBef>
                <a:spcPct val="0"/>
              </a:spcBef>
              <a:spcAft>
                <a:spcPct val="0"/>
              </a:spcAft>
              <a:defRPr b="1" i="1">
                <a:solidFill>
                  <a:schemeClr val="tx1"/>
                </a:solidFill>
                <a:latin typeface="Times New Roman" pitchFamily="18" charset="0"/>
              </a:defRPr>
            </a:lvl8pPr>
            <a:lvl9pPr marL="3886200" indent="-228600" eaLnBrk="0" fontAlgn="base" hangingPunct="0">
              <a:spcBef>
                <a:spcPct val="0"/>
              </a:spcBef>
              <a:spcAft>
                <a:spcPct val="0"/>
              </a:spcAft>
              <a:defRPr b="1" i="1">
                <a:solidFill>
                  <a:schemeClr val="tx1"/>
                </a:solidFill>
                <a:latin typeface="Times New Roman" pitchFamily="18" charset="0"/>
              </a:defRPr>
            </a:lvl9pPr>
          </a:lstStyle>
          <a:p>
            <a:pPr algn="r" eaLnBrk="1" hangingPunct="1"/>
            <a:fld id="{D3B31EA6-F2C0-4499-85F7-9283AFFE48A5}" type="slidenum">
              <a:rPr lang="en-US" sz="1200" b="0" i="0"/>
              <a:pPr algn="r" eaLnBrk="1" hangingPunct="1"/>
              <a:t>72</a:t>
            </a:fld>
            <a:endParaRPr lang="en-US" sz="1200" b="0" i="0"/>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3249437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r" eaLnBrk="1" hangingPunct="1"/>
            <a:fld id="{0900B4AF-851C-4F06-8662-C1387D86EA2E}" type="slidenum">
              <a:rPr lang="en-US" sz="1200" b="0"/>
              <a:pPr algn="r" eaLnBrk="1" hangingPunct="1"/>
              <a:t>8</a:t>
            </a:fld>
            <a:endParaRPr lang="en-US" sz="1200" b="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Times New Roman" pitchFamily="18" charset="0"/>
            </a:endParaRPr>
          </a:p>
        </p:txBody>
      </p:sp>
    </p:spTree>
    <p:extLst>
      <p:ext uri="{BB962C8B-B14F-4D97-AF65-F5344CB8AC3E}">
        <p14:creationId xmlns:p14="http://schemas.microsoft.com/office/powerpoint/2010/main" val="1691942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r" eaLnBrk="1" hangingPunct="1"/>
            <a:fld id="{DB168556-3F5E-4E0E-B305-344D69877E86}" type="slidenum">
              <a:rPr lang="en-US" sz="1200" b="0"/>
              <a:pPr algn="r" eaLnBrk="1" hangingPunct="1"/>
              <a:t>9</a:t>
            </a:fld>
            <a:endParaRPr lang="en-US" sz="1200" b="0"/>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Times New Roman" pitchFamily="18" charset="0"/>
            </a:endParaRPr>
          </a:p>
        </p:txBody>
      </p:sp>
    </p:spTree>
    <p:extLst>
      <p:ext uri="{BB962C8B-B14F-4D97-AF65-F5344CB8AC3E}">
        <p14:creationId xmlns:p14="http://schemas.microsoft.com/office/powerpoint/2010/main" val="3568466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8" name="Rectangle 10"/>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grpSp>
      <p:sp>
        <p:nvSpPr>
          <p:cNvPr id="210956" name="Rectangle 12"/>
          <p:cNvSpPr>
            <a:spLocks noGrp="1" noChangeArrowheads="1"/>
          </p:cNvSpPr>
          <p:nvPr>
            <p:ph type="ctrTitle"/>
          </p:nvPr>
        </p:nvSpPr>
        <p:spPr bwMode="auto">
          <a:xfrm>
            <a:off x="990600" y="1676400"/>
            <a:ext cx="7772400" cy="1462088"/>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lvl1pPr>
              <a:defRPr/>
            </a:lvl1pPr>
          </a:lstStyle>
          <a:p>
            <a:r>
              <a:rPr lang="en-US"/>
              <a:t>Click to edit Master title style</a:t>
            </a:r>
          </a:p>
        </p:txBody>
      </p:sp>
      <p:sp>
        <p:nvSpPr>
          <p:cNvPr id="210957" name="Rectangle 13"/>
          <p:cNvSpPr>
            <a:spLocks noGrp="1" noChangeArrowheads="1"/>
          </p:cNvSpPr>
          <p:nvPr>
            <p:ph type="subTitle" idx="1"/>
          </p:nvPr>
        </p:nvSpPr>
        <p:spPr bwMode="auto">
          <a:xfrm>
            <a:off x="1371600" y="3886200"/>
            <a:ext cx="6400800" cy="17526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marL="0" indent="0" algn="ctr">
              <a:buFont typeface="Wingdings" pitchFamily="2" charset="2"/>
              <a:buNone/>
              <a:defRPr/>
            </a:lvl1pPr>
          </a:lstStyle>
          <a:p>
            <a:r>
              <a:rPr lang="en-US"/>
              <a:t>Click to edit Master subtitle style</a:t>
            </a:r>
          </a:p>
        </p:txBody>
      </p:sp>
      <p:sp>
        <p:nvSpPr>
          <p:cNvPr id="16" name="Date Placeholder 15"/>
          <p:cNvSpPr>
            <a:spLocks noGrp="1" noChangeArrowheads="1"/>
          </p:cNvSpPr>
          <p:nvPr>
            <p:ph type="dt" sz="half" idx="10"/>
          </p:nvPr>
        </p:nvSpPr>
        <p:spPr bwMode="auto">
          <a:xfrm>
            <a:off x="990600" y="62484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hangingPunct="1">
              <a:defRPr sz="1400" b="0">
                <a:solidFill>
                  <a:schemeClr val="bg2"/>
                </a:solidFill>
                <a:latin typeface="+mn-lt"/>
              </a:defRPr>
            </a:lvl1pPr>
          </a:lstStyle>
          <a:p>
            <a:pPr>
              <a:defRPr/>
            </a:pPr>
            <a:endParaRPr lang="en-US"/>
          </a:p>
        </p:txBody>
      </p:sp>
      <p:sp>
        <p:nvSpPr>
          <p:cNvPr id="17" name="Footer Placeholder 16"/>
          <p:cNvSpPr>
            <a:spLocks noGrp="1" noChangeArrowheads="1"/>
          </p:cNvSpPr>
          <p:nvPr>
            <p:ph type="ftr" sz="quarter" idx="11"/>
          </p:nvPr>
        </p:nvSpPr>
        <p:spPr bwMode="auto">
          <a:xfrm>
            <a:off x="3429000" y="6248400"/>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eaLnBrk="1" hangingPunct="1">
              <a:defRPr sz="1400" b="0">
                <a:solidFill>
                  <a:schemeClr val="bg2"/>
                </a:solidFill>
                <a:latin typeface="+mn-lt"/>
              </a:defRPr>
            </a:lvl1pPr>
          </a:lstStyle>
          <a:p>
            <a:pPr>
              <a:defRPr/>
            </a:pPr>
            <a:endParaRPr lang="en-US"/>
          </a:p>
        </p:txBody>
      </p:sp>
      <p:sp>
        <p:nvSpPr>
          <p:cNvPr id="18" name="Rectangle 17"/>
          <p:cNvSpPr>
            <a:spLocks noGrp="1" noChangeArrowheads="1"/>
          </p:cNvSpPr>
          <p:nvPr>
            <p:ph type="sldNum" sz="quarter" idx="12"/>
          </p:nvPr>
        </p:nvSpPr>
        <p:spPr>
          <a:xfrm>
            <a:off x="6858000" y="6248400"/>
            <a:ext cx="1905000" cy="457200"/>
          </a:xfrm>
        </p:spPr>
        <p:txBody>
          <a:bodyPr/>
          <a:lstStyle>
            <a:lvl1pPr algn="r">
              <a:defRPr sz="1400" b="0">
                <a:latin typeface="+mn-lt"/>
              </a:defRPr>
            </a:lvl1pPr>
          </a:lstStyle>
          <a:p>
            <a:pPr>
              <a:defRPr/>
            </a:pPr>
            <a:fld id="{1C52BBBE-765C-4CFF-87FD-CAB8510D7E89}" type="slidenum">
              <a:rPr lang="en-US"/>
              <a:pPr>
                <a:defRPr/>
              </a:pPr>
              <a:t>‹#›</a:t>
            </a:fld>
            <a:endParaRPr lang="en-US"/>
          </a:p>
        </p:txBody>
      </p:sp>
    </p:spTree>
    <p:extLst>
      <p:ext uri="{BB962C8B-B14F-4D97-AF65-F5344CB8AC3E}">
        <p14:creationId xmlns:p14="http://schemas.microsoft.com/office/powerpoint/2010/main" val="16424925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6"/>
          <p:cNvSpPr>
            <a:spLocks noGrp="1" noChangeArrowheads="1"/>
          </p:cNvSpPr>
          <p:nvPr>
            <p:ph type="sldNum" sz="quarter" idx="10"/>
          </p:nvPr>
        </p:nvSpPr>
        <p:spPr>
          <a:ln/>
        </p:spPr>
        <p:txBody>
          <a:bodyPr/>
          <a:lstStyle>
            <a:lvl1pPr>
              <a:defRPr/>
            </a:lvl1pPr>
          </a:lstStyle>
          <a:p>
            <a:pPr>
              <a:defRPr/>
            </a:pPr>
            <a:r>
              <a:rPr lang="en-US" dirty="0" smtClean="0">
                <a:solidFill>
                  <a:srgbClr val="0000FF"/>
                </a:solidFill>
              </a:rPr>
              <a:t>Slide- </a:t>
            </a:r>
            <a:fld id="{172C8918-7324-4F8E-A83C-3C77207C28A1}" type="slidenum">
              <a:rPr lang="en-US" smtClean="0"/>
              <a:pPr>
                <a:defRPr/>
              </a:pPr>
              <a:t>‹#›</a:t>
            </a:fld>
            <a:endParaRPr lang="en-US" dirty="0"/>
          </a:p>
        </p:txBody>
      </p:sp>
    </p:spTree>
    <p:extLst>
      <p:ext uri="{BB962C8B-B14F-4D97-AF65-F5344CB8AC3E}">
        <p14:creationId xmlns:p14="http://schemas.microsoft.com/office/powerpoint/2010/main" val="102793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6"/>
          <p:cNvSpPr>
            <a:spLocks noGrp="1" noChangeArrowheads="1"/>
          </p:cNvSpPr>
          <p:nvPr>
            <p:ph type="sldNum" sz="quarter" idx="10"/>
          </p:nvPr>
        </p:nvSpPr>
        <p:spPr>
          <a:ln/>
        </p:spPr>
        <p:txBody>
          <a:bodyPr/>
          <a:lstStyle>
            <a:lvl1pPr>
              <a:defRPr/>
            </a:lvl1pPr>
          </a:lstStyle>
          <a:p>
            <a:pPr>
              <a:defRPr/>
            </a:pPr>
            <a:r>
              <a:rPr lang="en-US" dirty="0" smtClean="0">
                <a:solidFill>
                  <a:srgbClr val="0000FF"/>
                </a:solidFill>
              </a:rPr>
              <a:t>Slide- </a:t>
            </a:r>
            <a:fld id="{10271B3B-BCE7-48C4-9B9C-31CBD2101FEA}" type="slidenum">
              <a:rPr lang="en-US" smtClean="0"/>
              <a:pPr>
                <a:defRPr/>
              </a:pPr>
              <a:t>‹#›</a:t>
            </a:fld>
            <a:endParaRPr lang="en-US" dirty="0"/>
          </a:p>
        </p:txBody>
      </p:sp>
    </p:spTree>
    <p:extLst>
      <p:ext uri="{BB962C8B-B14F-4D97-AF65-F5344CB8AC3E}">
        <p14:creationId xmlns:p14="http://schemas.microsoft.com/office/powerpoint/2010/main" val="2969307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6"/>
          <p:cNvSpPr>
            <a:spLocks noGrp="1" noChangeArrowheads="1"/>
          </p:cNvSpPr>
          <p:nvPr>
            <p:ph type="sldNum" sz="quarter" idx="10"/>
          </p:nvPr>
        </p:nvSpPr>
        <p:spPr>
          <a:ln/>
        </p:spPr>
        <p:txBody>
          <a:bodyPr/>
          <a:lstStyle>
            <a:lvl1pPr>
              <a:defRPr/>
            </a:lvl1pPr>
          </a:lstStyle>
          <a:p>
            <a:pPr>
              <a:defRPr/>
            </a:pPr>
            <a:r>
              <a:rPr lang="en-US" dirty="0" smtClean="0">
                <a:solidFill>
                  <a:srgbClr val="0000FF"/>
                </a:solidFill>
              </a:rPr>
              <a:t>Slide- </a:t>
            </a:r>
            <a:fld id="{893CEDC9-D0D8-4527-BAFB-25C293B810D0}" type="slidenum">
              <a:rPr lang="en-US" smtClean="0"/>
              <a:pPr>
                <a:defRPr/>
              </a:pPr>
              <a:t>‹#›</a:t>
            </a:fld>
            <a:endParaRPr lang="en-US" dirty="0"/>
          </a:p>
        </p:txBody>
      </p:sp>
    </p:spTree>
    <p:extLst>
      <p:ext uri="{BB962C8B-B14F-4D97-AF65-F5344CB8AC3E}">
        <p14:creationId xmlns:p14="http://schemas.microsoft.com/office/powerpoint/2010/main" val="4143994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6"/>
          <p:cNvSpPr>
            <a:spLocks noGrp="1" noChangeArrowheads="1"/>
          </p:cNvSpPr>
          <p:nvPr>
            <p:ph type="sldNum" sz="quarter" idx="10"/>
          </p:nvPr>
        </p:nvSpPr>
        <p:spPr>
          <a:ln/>
        </p:spPr>
        <p:txBody>
          <a:bodyPr/>
          <a:lstStyle>
            <a:lvl1pPr>
              <a:defRPr/>
            </a:lvl1pPr>
          </a:lstStyle>
          <a:p>
            <a:pPr>
              <a:defRPr/>
            </a:pPr>
            <a:r>
              <a:rPr lang="en-US" dirty="0" smtClean="0">
                <a:solidFill>
                  <a:srgbClr val="0000FF"/>
                </a:solidFill>
              </a:rPr>
              <a:t>Slide- </a:t>
            </a:r>
            <a:fld id="{FB42A346-DDD5-4318-8983-90D3772C66A5}" type="slidenum">
              <a:rPr lang="en-US" smtClean="0"/>
              <a:pPr>
                <a:defRPr/>
              </a:pPr>
              <a:t>‹#›</a:t>
            </a:fld>
            <a:endParaRPr lang="en-US" dirty="0"/>
          </a:p>
        </p:txBody>
      </p:sp>
    </p:spTree>
    <p:extLst>
      <p:ext uri="{BB962C8B-B14F-4D97-AF65-F5344CB8AC3E}">
        <p14:creationId xmlns:p14="http://schemas.microsoft.com/office/powerpoint/2010/main" val="2737126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6"/>
          <p:cNvSpPr>
            <a:spLocks noGrp="1" noChangeArrowheads="1"/>
          </p:cNvSpPr>
          <p:nvPr>
            <p:ph type="sldNum" sz="quarter" idx="10"/>
          </p:nvPr>
        </p:nvSpPr>
        <p:spPr>
          <a:ln/>
        </p:spPr>
        <p:txBody>
          <a:bodyPr/>
          <a:lstStyle>
            <a:lvl1pPr>
              <a:defRPr/>
            </a:lvl1pPr>
          </a:lstStyle>
          <a:p>
            <a:pPr>
              <a:defRPr/>
            </a:pPr>
            <a:r>
              <a:rPr lang="en-US" dirty="0" smtClean="0">
                <a:solidFill>
                  <a:srgbClr val="0000FF"/>
                </a:solidFill>
              </a:rPr>
              <a:t>Slide- </a:t>
            </a:r>
            <a:fld id="{BB5B63F0-061A-4B0B-B782-CE5441DB5524}" type="slidenum">
              <a:rPr lang="en-US" smtClean="0"/>
              <a:pPr>
                <a:defRPr/>
              </a:pPr>
              <a:t>‹#›</a:t>
            </a:fld>
            <a:endParaRPr lang="en-US" dirty="0"/>
          </a:p>
        </p:txBody>
      </p:sp>
    </p:spTree>
    <p:extLst>
      <p:ext uri="{BB962C8B-B14F-4D97-AF65-F5344CB8AC3E}">
        <p14:creationId xmlns:p14="http://schemas.microsoft.com/office/powerpoint/2010/main" val="2482603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6"/>
          <p:cNvSpPr>
            <a:spLocks noGrp="1" noChangeArrowheads="1"/>
          </p:cNvSpPr>
          <p:nvPr>
            <p:ph type="sldNum" sz="quarter" idx="10"/>
          </p:nvPr>
        </p:nvSpPr>
        <p:spPr>
          <a:ln/>
        </p:spPr>
        <p:txBody>
          <a:bodyPr/>
          <a:lstStyle>
            <a:lvl1pPr>
              <a:defRPr/>
            </a:lvl1pPr>
          </a:lstStyle>
          <a:p>
            <a:pPr>
              <a:defRPr/>
            </a:pPr>
            <a:r>
              <a:rPr lang="en-US" dirty="0" smtClean="0">
                <a:solidFill>
                  <a:srgbClr val="0000FF"/>
                </a:solidFill>
              </a:rPr>
              <a:t>Slide- </a:t>
            </a:r>
            <a:fld id="{0260C831-B1D9-4867-9939-568A4B97217B}" type="slidenum">
              <a:rPr lang="en-US" smtClean="0"/>
              <a:pPr>
                <a:defRPr/>
              </a:pPr>
              <a:t>‹#›</a:t>
            </a:fld>
            <a:endParaRPr lang="en-US" dirty="0"/>
          </a:p>
        </p:txBody>
      </p:sp>
    </p:spTree>
    <p:extLst>
      <p:ext uri="{BB962C8B-B14F-4D97-AF65-F5344CB8AC3E}">
        <p14:creationId xmlns:p14="http://schemas.microsoft.com/office/powerpoint/2010/main" val="3875738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Rectangle 16"/>
          <p:cNvSpPr>
            <a:spLocks noGrp="1" noChangeArrowheads="1"/>
          </p:cNvSpPr>
          <p:nvPr>
            <p:ph type="sldNum" sz="quarter" idx="10"/>
          </p:nvPr>
        </p:nvSpPr>
        <p:spPr>
          <a:ln/>
        </p:spPr>
        <p:txBody>
          <a:bodyPr/>
          <a:lstStyle>
            <a:lvl1pPr>
              <a:defRPr/>
            </a:lvl1pPr>
          </a:lstStyle>
          <a:p>
            <a:pPr>
              <a:defRPr/>
            </a:pPr>
            <a:r>
              <a:rPr lang="en-US" dirty="0" smtClean="0">
                <a:solidFill>
                  <a:srgbClr val="0000FF"/>
                </a:solidFill>
              </a:rPr>
              <a:t>Slide- </a:t>
            </a:r>
            <a:fld id="{17C56965-F744-4433-9D83-B97B97305E72}" type="slidenum">
              <a:rPr lang="en-US" smtClean="0"/>
              <a:pPr>
                <a:defRPr/>
              </a:pPr>
              <a:t>‹#›</a:t>
            </a:fld>
            <a:endParaRPr lang="en-US" dirty="0"/>
          </a:p>
        </p:txBody>
      </p:sp>
    </p:spTree>
    <p:extLst>
      <p:ext uri="{BB962C8B-B14F-4D97-AF65-F5344CB8AC3E}">
        <p14:creationId xmlns:p14="http://schemas.microsoft.com/office/powerpoint/2010/main" val="3601802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p:cNvSpPr>
            <a:spLocks noGrp="1" noChangeArrowheads="1"/>
          </p:cNvSpPr>
          <p:nvPr>
            <p:ph type="sldNum" sz="quarter" idx="10"/>
          </p:nvPr>
        </p:nvSpPr>
        <p:spPr>
          <a:ln/>
        </p:spPr>
        <p:txBody>
          <a:bodyPr/>
          <a:lstStyle>
            <a:lvl1pPr>
              <a:defRPr/>
            </a:lvl1pPr>
          </a:lstStyle>
          <a:p>
            <a:pPr>
              <a:defRPr/>
            </a:pPr>
            <a:r>
              <a:rPr lang="en-US" dirty="0" smtClean="0">
                <a:solidFill>
                  <a:srgbClr val="0000FF"/>
                </a:solidFill>
              </a:rPr>
              <a:t>Slide-</a:t>
            </a:r>
            <a:fld id="{89CDD838-E7E1-4729-B91C-65DBF479667D}" type="slidenum">
              <a:rPr lang="en-US" smtClean="0"/>
              <a:pPr>
                <a:defRPr/>
              </a:pPr>
              <a:t>‹#›</a:t>
            </a:fld>
            <a:endParaRPr lang="en-US" dirty="0"/>
          </a:p>
        </p:txBody>
      </p:sp>
    </p:spTree>
    <p:extLst>
      <p:ext uri="{BB962C8B-B14F-4D97-AF65-F5344CB8AC3E}">
        <p14:creationId xmlns:p14="http://schemas.microsoft.com/office/powerpoint/2010/main" val="882744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6"/>
          <p:cNvSpPr>
            <a:spLocks noGrp="1" noChangeArrowheads="1"/>
          </p:cNvSpPr>
          <p:nvPr>
            <p:ph type="sldNum" sz="quarter" idx="10"/>
          </p:nvPr>
        </p:nvSpPr>
        <p:spPr>
          <a:ln/>
        </p:spPr>
        <p:txBody>
          <a:bodyPr/>
          <a:lstStyle>
            <a:lvl1pPr>
              <a:defRPr/>
            </a:lvl1pPr>
          </a:lstStyle>
          <a:p>
            <a:pPr>
              <a:defRPr/>
            </a:pPr>
            <a:r>
              <a:rPr lang="en-US" dirty="0" smtClean="0">
                <a:solidFill>
                  <a:srgbClr val="0000FF"/>
                </a:solidFill>
              </a:rPr>
              <a:t>Slide- </a:t>
            </a:r>
            <a:fld id="{CAC60692-2B6E-4547-A3C7-870E3BA059E6}" type="slidenum">
              <a:rPr lang="en-US" smtClean="0"/>
              <a:pPr>
                <a:defRPr/>
              </a:pPr>
              <a:t>‹#›</a:t>
            </a:fld>
            <a:endParaRPr lang="en-US" dirty="0"/>
          </a:p>
        </p:txBody>
      </p:sp>
    </p:spTree>
    <p:extLst>
      <p:ext uri="{BB962C8B-B14F-4D97-AF65-F5344CB8AC3E}">
        <p14:creationId xmlns:p14="http://schemas.microsoft.com/office/powerpoint/2010/main" val="1003156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6"/>
          <p:cNvSpPr>
            <a:spLocks noGrp="1" noChangeArrowheads="1"/>
          </p:cNvSpPr>
          <p:nvPr>
            <p:ph type="sldNum" sz="quarter" idx="10"/>
          </p:nvPr>
        </p:nvSpPr>
        <p:spPr>
          <a:ln/>
        </p:spPr>
        <p:txBody>
          <a:bodyPr/>
          <a:lstStyle>
            <a:lvl1pPr>
              <a:defRPr/>
            </a:lvl1pPr>
          </a:lstStyle>
          <a:p>
            <a:pPr>
              <a:defRPr/>
            </a:pPr>
            <a:r>
              <a:rPr lang="en-US" dirty="0" smtClean="0">
                <a:solidFill>
                  <a:srgbClr val="0000FF"/>
                </a:solidFill>
              </a:rPr>
              <a:t>Slide- </a:t>
            </a:r>
            <a:fld id="{B63F12CC-1FFB-4B39-98F5-8C5874F92A4B}" type="slidenum">
              <a:rPr lang="en-US" smtClean="0"/>
              <a:pPr>
                <a:defRPr/>
              </a:pPr>
              <a:t>‹#›</a:t>
            </a:fld>
            <a:endParaRPr lang="en-US" dirty="0"/>
          </a:p>
        </p:txBody>
      </p:sp>
    </p:spTree>
    <p:extLst>
      <p:ext uri="{BB962C8B-B14F-4D97-AF65-F5344CB8AC3E}">
        <p14:creationId xmlns:p14="http://schemas.microsoft.com/office/powerpoint/2010/main" val="2177222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6" name="Rectangle 16"/>
          <p:cNvSpPr>
            <a:spLocks noGrp="1" noChangeArrowheads="1"/>
          </p:cNvSpPr>
          <p:nvPr>
            <p:ph type="sldNum" sz="quarter" idx="4"/>
          </p:nvPr>
        </p:nvSpPr>
        <p:spPr bwMode="auto">
          <a:xfrm>
            <a:off x="-76200"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solidFill>
                  <a:schemeClr val="bg2"/>
                </a:solidFill>
              </a:defRPr>
            </a:lvl1pPr>
          </a:lstStyle>
          <a:p>
            <a:pPr>
              <a:defRPr/>
            </a:pPr>
            <a:r>
              <a:rPr lang="en-US" dirty="0" smtClean="0">
                <a:solidFill>
                  <a:srgbClr val="0000FF"/>
                </a:solidFill>
              </a:rPr>
              <a:t>Slide- </a:t>
            </a:r>
            <a:fld id="{A7186B15-337F-4263-8E90-734EC8DB7F8A}" type="slidenum">
              <a:rPr lang="en-US" smtClean="0"/>
              <a:pPr>
                <a:defRPr/>
              </a:pPr>
              <a:t>‹#›</a:t>
            </a:fld>
            <a:endParaRPr lang="en-US" dirty="0"/>
          </a:p>
        </p:txBody>
      </p:sp>
      <p:sp>
        <p:nvSpPr>
          <p:cNvPr id="3" name="TextBox 2"/>
          <p:cNvSpPr txBox="1"/>
          <p:nvPr userDrawn="1"/>
        </p:nvSpPr>
        <p:spPr>
          <a:xfrm>
            <a:off x="8458200" y="6600825"/>
            <a:ext cx="838200" cy="261938"/>
          </a:xfrm>
          <a:prstGeom prst="rect">
            <a:avLst/>
          </a:prstGeom>
          <a:noFill/>
        </p:spPr>
        <p:txBody>
          <a:bodyPr>
            <a:spAutoFit/>
          </a:bodyPr>
          <a:lstStyle/>
          <a:p>
            <a:pPr>
              <a:defRPr/>
            </a:pPr>
            <a:r>
              <a:rPr lang="en-US" sz="1050" dirty="0">
                <a:solidFill>
                  <a:srgbClr val="0000FF"/>
                </a:solidFill>
                <a:latin typeface="Times New Roman" pitchFamily="18" charset="0"/>
              </a:rPr>
              <a:t>IIT, JU</a:t>
            </a:r>
          </a:p>
        </p:txBody>
      </p:sp>
      <p:sp>
        <p:nvSpPr>
          <p:cNvPr id="4" name="TextBox 3"/>
          <p:cNvSpPr txBox="1"/>
          <p:nvPr userDrawn="1"/>
        </p:nvSpPr>
        <p:spPr>
          <a:xfrm>
            <a:off x="8839200" y="533400"/>
            <a:ext cx="346249" cy="6324600"/>
          </a:xfrm>
          <a:prstGeom prst="rect">
            <a:avLst/>
          </a:prstGeom>
          <a:noFill/>
        </p:spPr>
        <p:txBody>
          <a:bodyPr vert="vert270">
            <a:spAutoFit/>
          </a:bodyPr>
          <a:lstStyle/>
          <a:p>
            <a:pPr algn="ctr">
              <a:defRPr/>
            </a:pPr>
            <a:r>
              <a:rPr lang="en-US" sz="1050" dirty="0">
                <a:solidFill>
                  <a:srgbClr val="FF0000"/>
                </a:solidFill>
                <a:latin typeface="Times New Roman" pitchFamily="18" charset="0"/>
              </a:rPr>
              <a:t>Prepared by</a:t>
            </a:r>
            <a:r>
              <a:rPr lang="en-US" sz="1050" dirty="0">
                <a:solidFill>
                  <a:srgbClr val="00CC00"/>
                </a:solidFill>
                <a:latin typeface="Times New Roman" pitchFamily="18" charset="0"/>
              </a:rPr>
              <a:t>: K M Akkas Ali, </a:t>
            </a:r>
            <a:r>
              <a:rPr lang="en-US" sz="1050" dirty="0" smtClean="0">
                <a:solidFill>
                  <a:srgbClr val="0000FF"/>
                </a:solidFill>
                <a:latin typeface="Times New Roman" pitchFamily="18" charset="0"/>
              </a:rPr>
              <a:t>Professor</a:t>
            </a:r>
            <a:r>
              <a:rPr lang="en-US" sz="1050" dirty="0">
                <a:solidFill>
                  <a:srgbClr val="00CC00"/>
                </a:solidFill>
                <a:latin typeface="Times New Roman" pitchFamily="18" charset="0"/>
              </a:rPr>
              <a:t>, IIT, JU</a:t>
            </a:r>
          </a:p>
        </p:txBody>
      </p:sp>
    </p:spTree>
  </p:cSld>
  <p:clrMap bg1="lt1" tx1="dk1" bg2="lt2" tx2="dk2" accent1="accent1" accent2="accent2" accent3="accent3" accent4="accent4" accent5="accent5" accent6="accent6" hlink="hlink" folHlink="folHlink"/>
  <p:sldLayoutIdLst>
    <p:sldLayoutId id="2147484128"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14.emf"/><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7.wmf"/></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9.emf"/></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5.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9.png"/><Relationship Id="rId7"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9.png"/><Relationship Id="rId7"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67.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57.wmf"/></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14"/>
          <p:cNvSpPr>
            <a:spLocks noChangeArrowheads="1"/>
          </p:cNvSpPr>
          <p:nvPr/>
        </p:nvSpPr>
        <p:spPr bwMode="auto">
          <a:xfrm>
            <a:off x="914400" y="4267200"/>
            <a:ext cx="7696200" cy="840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pPr algn="ctr">
              <a:defRPr/>
            </a:pPr>
            <a:r>
              <a:rPr lang="en-US" sz="2400" i="0" u="sng" dirty="0" smtClean="0">
                <a:solidFill>
                  <a:srgbClr val="0070C0"/>
                </a:solidFill>
                <a:latin typeface="Arial Black" panose="020B0A04020102020204" pitchFamily="34" charset="0"/>
                <a:cs typeface="Arial" panose="020B0604020202020204" pitchFamily="34" charset="0"/>
              </a:rPr>
              <a:t>Lecture File: 04</a:t>
            </a:r>
          </a:p>
          <a:p>
            <a:pPr algn="ctr">
              <a:defRPr/>
            </a:pPr>
            <a:endParaRPr lang="en-US" sz="300" i="0" u="sng" dirty="0" smtClean="0">
              <a:solidFill>
                <a:srgbClr val="0070C0"/>
              </a:solidFill>
              <a:cs typeface="Arial" panose="020B0604020202020204" pitchFamily="34" charset="0"/>
            </a:endParaRPr>
          </a:p>
          <a:p>
            <a:pPr algn="ctr">
              <a:lnSpc>
                <a:spcPct val="90000"/>
              </a:lnSpc>
              <a:defRPr/>
            </a:pPr>
            <a:r>
              <a:rPr lang="en-US" sz="2400" i="0" dirty="0" smtClean="0">
                <a:ln>
                  <a:solidFill>
                    <a:srgbClr val="FF00FF"/>
                  </a:solidFill>
                </a:ln>
                <a:solidFill>
                  <a:srgbClr val="3333FF"/>
                </a:solidFill>
                <a:latin typeface="Arial" charset="0"/>
              </a:rPr>
              <a:t>DES, AES </a:t>
            </a:r>
            <a:r>
              <a:rPr lang="en-US" sz="2400" i="0" dirty="0">
                <a:ln>
                  <a:solidFill>
                    <a:srgbClr val="FF00FF"/>
                  </a:solidFill>
                </a:ln>
                <a:solidFill>
                  <a:srgbClr val="3333FF"/>
                </a:solidFill>
                <a:latin typeface="Arial" charset="0"/>
              </a:rPr>
              <a:t>&amp; RSA </a:t>
            </a:r>
            <a:r>
              <a:rPr lang="en-US" sz="2400" i="0" dirty="0" smtClean="0">
                <a:ln>
                  <a:solidFill>
                    <a:srgbClr val="FF00FF"/>
                  </a:solidFill>
                </a:ln>
                <a:solidFill>
                  <a:srgbClr val="3333FF"/>
                </a:solidFill>
                <a:latin typeface="Arial" charset="0"/>
              </a:rPr>
              <a:t>Cryptosystems</a:t>
            </a:r>
            <a:endParaRPr lang="en-US" sz="2400" i="0" dirty="0">
              <a:ln>
                <a:solidFill>
                  <a:srgbClr val="FF00FF"/>
                </a:solidFill>
              </a:ln>
              <a:solidFill>
                <a:srgbClr val="3333FF"/>
              </a:solidFill>
              <a:latin typeface="Arial" charset="0"/>
            </a:endParaRPr>
          </a:p>
        </p:txBody>
      </p:sp>
      <p:pic>
        <p:nvPicPr>
          <p:cNvPr id="1433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14463"/>
            <a:ext cx="9144000"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88" y="762000"/>
            <a:ext cx="9144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Rectangle 2"/>
          <p:cNvSpPr>
            <a:spLocks noChangeArrowheads="1"/>
          </p:cNvSpPr>
          <p:nvPr/>
        </p:nvSpPr>
        <p:spPr bwMode="auto">
          <a:xfrm>
            <a:off x="14288" y="3285683"/>
            <a:ext cx="9144000"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i="1">
                <a:solidFill>
                  <a:schemeClr val="tx1"/>
                </a:solidFill>
                <a:latin typeface="Times New Roman" panose="02020603050405020304" pitchFamily="18" charset="0"/>
              </a:defRPr>
            </a:lvl1pPr>
            <a:lvl2pPr marL="742950" indent="-285750">
              <a:defRPr b="1" i="1">
                <a:solidFill>
                  <a:schemeClr val="tx1"/>
                </a:solidFill>
                <a:latin typeface="Times New Roman" panose="02020603050405020304" pitchFamily="18" charset="0"/>
              </a:defRPr>
            </a:lvl2pPr>
            <a:lvl3pPr marL="1143000" indent="-228600">
              <a:defRPr b="1" i="1">
                <a:solidFill>
                  <a:schemeClr val="tx1"/>
                </a:solidFill>
                <a:latin typeface="Times New Roman" panose="02020603050405020304" pitchFamily="18" charset="0"/>
              </a:defRPr>
            </a:lvl3pPr>
            <a:lvl4pPr marL="1600200" indent="-228600">
              <a:defRPr b="1" i="1">
                <a:solidFill>
                  <a:schemeClr val="tx1"/>
                </a:solidFill>
                <a:latin typeface="Times New Roman" panose="02020603050405020304" pitchFamily="18" charset="0"/>
              </a:defRPr>
            </a:lvl4pPr>
            <a:lvl5pPr marL="2057400" indent="-228600">
              <a:defRPr b="1" i="1">
                <a:solidFill>
                  <a:schemeClr val="tx1"/>
                </a:solidFill>
                <a:latin typeface="Times New Roman" panose="02020603050405020304" pitchFamily="18" charset="0"/>
              </a:defRPr>
            </a:lvl5pPr>
            <a:lvl6pPr marL="2514600" indent="-228600" eaLnBrk="0" fontAlgn="base" hangingPunct="0">
              <a:spcBef>
                <a:spcPct val="0"/>
              </a:spcBef>
              <a:spcAft>
                <a:spcPct val="0"/>
              </a:spcAft>
              <a:defRPr b="1" i="1">
                <a:solidFill>
                  <a:schemeClr val="tx1"/>
                </a:solidFill>
                <a:latin typeface="Times New Roman" panose="02020603050405020304" pitchFamily="18" charset="0"/>
              </a:defRPr>
            </a:lvl6pPr>
            <a:lvl7pPr marL="2971800" indent="-228600" eaLnBrk="0" fontAlgn="base" hangingPunct="0">
              <a:spcBef>
                <a:spcPct val="0"/>
              </a:spcBef>
              <a:spcAft>
                <a:spcPct val="0"/>
              </a:spcAft>
              <a:defRPr b="1" i="1">
                <a:solidFill>
                  <a:schemeClr val="tx1"/>
                </a:solidFill>
                <a:latin typeface="Times New Roman" panose="02020603050405020304" pitchFamily="18" charset="0"/>
              </a:defRPr>
            </a:lvl7pPr>
            <a:lvl8pPr marL="3429000" indent="-228600" eaLnBrk="0" fontAlgn="base" hangingPunct="0">
              <a:spcBef>
                <a:spcPct val="0"/>
              </a:spcBef>
              <a:spcAft>
                <a:spcPct val="0"/>
              </a:spcAft>
              <a:defRPr b="1" i="1">
                <a:solidFill>
                  <a:schemeClr val="tx1"/>
                </a:solidFill>
                <a:latin typeface="Times New Roman" panose="02020603050405020304" pitchFamily="18" charset="0"/>
              </a:defRPr>
            </a:lvl8pPr>
            <a:lvl9pPr marL="3886200" indent="-228600" eaLnBrk="0" fontAlgn="base" hangingPunct="0">
              <a:spcBef>
                <a:spcPct val="0"/>
              </a:spcBef>
              <a:spcAft>
                <a:spcPct val="0"/>
              </a:spcAft>
              <a:defRPr b="1" i="1">
                <a:solidFill>
                  <a:schemeClr val="tx1"/>
                </a:solidFill>
                <a:latin typeface="Times New Roman" panose="02020603050405020304" pitchFamily="18" charset="0"/>
              </a:defRPr>
            </a:lvl9pPr>
          </a:lstStyle>
          <a:p>
            <a:pPr algn="ctr">
              <a:lnSpc>
                <a:spcPct val="80000"/>
              </a:lnSpc>
              <a:defRPr/>
            </a:pPr>
            <a:r>
              <a:rPr lang="en-US" sz="2800" i="0" dirty="0" smtClean="0">
                <a:solidFill>
                  <a:srgbClr val="00CC00"/>
                </a:solidFill>
                <a:cs typeface="Times New Roman" panose="02020603050405020304" pitchFamily="18" charset="0"/>
              </a:rPr>
              <a:t>PMIT-6204</a:t>
            </a:r>
            <a:r>
              <a:rPr lang="en-US" sz="2800" i="0" dirty="0" smtClean="0">
                <a:solidFill>
                  <a:srgbClr val="00CC00"/>
                </a:solidFill>
                <a:latin typeface="Old English Text MT" panose="03040902040508030806" pitchFamily="66" charset="0"/>
              </a:rPr>
              <a:t>: </a:t>
            </a:r>
            <a:r>
              <a:rPr lang="en-US" sz="2800" i="0" dirty="0" smtClean="0">
                <a:ln>
                  <a:solidFill>
                    <a:srgbClr val="3333FF"/>
                  </a:solidFill>
                </a:ln>
                <a:solidFill>
                  <a:srgbClr val="3333FF"/>
                </a:solidFill>
                <a:latin typeface="Old English Text MT" panose="03040902040508030806" pitchFamily="66" charset="0"/>
              </a:rPr>
              <a:t>Cryptography &amp; Steganography</a:t>
            </a:r>
            <a:endParaRPr lang="en-US" sz="2800" i="0" dirty="0">
              <a:ln>
                <a:solidFill>
                  <a:srgbClr val="3333FF"/>
                </a:solidFill>
              </a:ln>
              <a:solidFill>
                <a:srgbClr val="3333FF"/>
              </a:solidFill>
              <a:latin typeface="Old English Text MT" panose="03040902040508030806" pitchFamily="66" charset="0"/>
            </a:endParaRPr>
          </a:p>
          <a:p>
            <a:pPr algn="ctr">
              <a:lnSpc>
                <a:spcPct val="80000"/>
              </a:lnSpc>
              <a:defRPr/>
            </a:pPr>
            <a:r>
              <a:rPr lang="en-US" sz="1500" i="0" dirty="0">
                <a:solidFill>
                  <a:srgbClr val="FF0000"/>
                </a:solidFill>
              </a:rPr>
              <a:t>for</a:t>
            </a:r>
            <a:r>
              <a:rPr lang="en-US" i="0" dirty="0">
                <a:solidFill>
                  <a:srgbClr val="00B050"/>
                </a:solidFill>
              </a:rPr>
              <a:t> </a:t>
            </a:r>
          </a:p>
          <a:p>
            <a:pPr algn="ctr">
              <a:lnSpc>
                <a:spcPct val="80000"/>
              </a:lnSpc>
              <a:defRPr/>
            </a:pPr>
            <a:r>
              <a:rPr lang="en-US" sz="2000" i="0" dirty="0">
                <a:latin typeface="Arial Black" panose="020B0A04020102020204" pitchFamily="34" charset="0"/>
              </a:rPr>
              <a:t>3rd Semester of PMIT Program</a:t>
            </a:r>
          </a:p>
        </p:txBody>
      </p:sp>
      <p:sp>
        <p:nvSpPr>
          <p:cNvPr id="9" name="Rectangle 2"/>
          <p:cNvSpPr>
            <a:spLocks noChangeArrowheads="1"/>
          </p:cNvSpPr>
          <p:nvPr/>
        </p:nvSpPr>
        <p:spPr bwMode="auto">
          <a:xfrm>
            <a:off x="609600" y="5029200"/>
            <a:ext cx="5638800" cy="1477328"/>
          </a:xfrm>
          <a:prstGeom prst="rect">
            <a:avLst/>
          </a:prstGeom>
          <a:noFill/>
          <a:ln w="9525">
            <a:noFill/>
            <a:miter lim="800000"/>
            <a:headEnd/>
            <a:tailEnd/>
          </a:ln>
        </p:spPr>
        <p:txBody>
          <a:bodyPr>
            <a:spAutoFit/>
          </a:bodyPr>
          <a:lstStyle/>
          <a:p>
            <a:pPr>
              <a:defRPr/>
            </a:pPr>
            <a:r>
              <a:rPr lang="en-US" sz="2000" i="0" dirty="0">
                <a:solidFill>
                  <a:srgbClr val="FF0000"/>
                </a:solidFill>
                <a:latin typeface="Arial" panose="020B0604020202020204" pitchFamily="34" charset="0"/>
              </a:rPr>
              <a:t>Prepared by:</a:t>
            </a:r>
          </a:p>
          <a:p>
            <a:pPr marL="457200">
              <a:defRPr/>
            </a:pPr>
            <a:r>
              <a:rPr lang="en-US" sz="2000" smtClean="0">
                <a:latin typeface="Arial" panose="020B0604020202020204" pitchFamily="34" charset="0"/>
              </a:rPr>
              <a:t>Professor </a:t>
            </a:r>
            <a:r>
              <a:rPr lang="en-US" sz="2000" i="0" smtClean="0">
                <a:latin typeface="Arial" panose="020B0604020202020204" pitchFamily="34" charset="0"/>
              </a:rPr>
              <a:t>K </a:t>
            </a:r>
            <a:r>
              <a:rPr lang="en-US" sz="2000" i="0" dirty="0">
                <a:latin typeface="Arial" panose="020B0604020202020204" pitchFamily="34" charset="0"/>
              </a:rPr>
              <a:t>M Akkas Ali</a:t>
            </a:r>
          </a:p>
          <a:p>
            <a:pPr marL="457200">
              <a:defRPr/>
            </a:pPr>
            <a:r>
              <a:rPr lang="en-US" sz="1000" i="0" dirty="0">
                <a:solidFill>
                  <a:srgbClr val="0000FF"/>
                </a:solidFill>
                <a:latin typeface="Arial" panose="020B0604020202020204" pitchFamily="34" charset="0"/>
              </a:rPr>
              <a:t>akkas_khan@yahoo.com, akkas@juniv.edu</a:t>
            </a:r>
          </a:p>
          <a:p>
            <a:pPr marL="457200">
              <a:defRPr/>
            </a:pPr>
            <a:r>
              <a:rPr lang="en-US" sz="2000" i="0" dirty="0" smtClean="0">
                <a:solidFill>
                  <a:srgbClr val="3333FF"/>
                </a:solidFill>
                <a:latin typeface="Arial" panose="020B0604020202020204" pitchFamily="34" charset="0"/>
              </a:rPr>
              <a:t>Institute </a:t>
            </a:r>
            <a:r>
              <a:rPr lang="en-US" sz="2000" i="0" dirty="0">
                <a:solidFill>
                  <a:srgbClr val="3333FF"/>
                </a:solidFill>
                <a:latin typeface="Arial" panose="020B0604020202020204" pitchFamily="34" charset="0"/>
              </a:rPr>
              <a:t>of Information Technology (IIT) </a:t>
            </a:r>
          </a:p>
          <a:p>
            <a:pPr marL="457200">
              <a:defRPr/>
            </a:pPr>
            <a:r>
              <a:rPr lang="en-US" sz="2000" i="0" dirty="0">
                <a:solidFill>
                  <a:srgbClr val="00CC00"/>
                </a:solidFill>
                <a:latin typeface="Arial" panose="020B0604020202020204" pitchFamily="34" charset="0"/>
              </a:rPr>
              <a:t>Jahangirnagar University, Dhaka-1342</a:t>
            </a:r>
          </a:p>
        </p:txBody>
      </p:sp>
      <p:pic>
        <p:nvPicPr>
          <p:cNvPr id="14343"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1440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52630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11"/>
          <p:cNvSpPr>
            <a:spLocks noChangeArrowheads="1"/>
          </p:cNvSpPr>
          <p:nvPr/>
        </p:nvSpPr>
        <p:spPr bwMode="auto">
          <a:xfrm>
            <a:off x="0" y="0"/>
            <a:ext cx="9144000"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2000">
                <a:latin typeface="Verdana" pitchFamily="34" charset="0"/>
                <a:ea typeface="Verdana" pitchFamily="34" charset="0"/>
                <a:cs typeface="Verdana" pitchFamily="34" charset="0"/>
              </a:rPr>
              <a:t>Components of a Modern Block Ciphers (continued…):</a:t>
            </a:r>
          </a:p>
        </p:txBody>
      </p:sp>
      <p:sp>
        <p:nvSpPr>
          <p:cNvPr id="36868" name="Rectangle 11"/>
          <p:cNvSpPr>
            <a:spLocks noChangeArrowheads="1"/>
          </p:cNvSpPr>
          <p:nvPr/>
        </p:nvSpPr>
        <p:spPr bwMode="auto">
          <a:xfrm>
            <a:off x="76200" y="339725"/>
            <a:ext cx="8839200" cy="1641475"/>
          </a:xfrm>
          <a:prstGeom prst="rect">
            <a:avLst/>
          </a:prstGeom>
          <a:noFill/>
          <a:ln w="9525">
            <a:noFill/>
            <a:miter lim="800000"/>
            <a:headEnd/>
            <a:tailEnd/>
          </a:ln>
        </p:spPr>
        <p:txBody>
          <a:bodyPr anchor="ctr">
            <a:spAutoFit/>
          </a:bodyPr>
          <a:lstStyle/>
          <a:p>
            <a:pPr marL="457200" indent="-457200" algn="just">
              <a:spcBef>
                <a:spcPts val="0"/>
              </a:spcBef>
              <a:spcAft>
                <a:spcPts val="300"/>
              </a:spcAft>
              <a:tabLst>
                <a:tab pos="685800" algn="l"/>
              </a:tabLst>
              <a:defRPr/>
            </a:pPr>
            <a:r>
              <a:rPr lang="en-US" sz="1700" dirty="0">
                <a:solidFill>
                  <a:srgbClr val="FF0000"/>
                </a:solidFill>
                <a:latin typeface="Verdana" pitchFamily="34" charset="0"/>
                <a:ea typeface="Verdana" pitchFamily="34" charset="0"/>
                <a:cs typeface="Verdana" pitchFamily="34" charset="0"/>
              </a:rPr>
              <a:t>Kinds of Product Ciphers:</a:t>
            </a:r>
          </a:p>
          <a:p>
            <a:pPr marL="457200" indent="-457200" algn="just">
              <a:spcBef>
                <a:spcPts val="0"/>
              </a:spcBef>
              <a:spcAft>
                <a:spcPts val="300"/>
              </a:spcAft>
              <a:buFont typeface="Wingdings" charset="2"/>
              <a:buChar char="Ø"/>
              <a:tabLst>
                <a:tab pos="685800" algn="l"/>
              </a:tabLst>
              <a:defRPr/>
            </a:pPr>
            <a:r>
              <a:rPr lang="en-US" sz="1700" b="0" dirty="0">
                <a:latin typeface="Verdana" pitchFamily="34" charset="0"/>
                <a:ea typeface="Verdana" pitchFamily="34" charset="0"/>
                <a:cs typeface="Verdana" pitchFamily="34" charset="0"/>
              </a:rPr>
              <a:t>Modern block ciphers are all product ciphers, but they are divided into two classes:</a:t>
            </a:r>
          </a:p>
          <a:p>
            <a:pPr marL="471488" indent="-457200">
              <a:lnSpc>
                <a:spcPct val="90000"/>
              </a:lnSpc>
              <a:spcBef>
                <a:spcPts val="600"/>
              </a:spcBef>
              <a:spcAft>
                <a:spcPts val="0"/>
              </a:spcAft>
              <a:buFont typeface="Wingdings" pitchFamily="2" charset="2"/>
              <a:buChar char="q"/>
              <a:tabLst>
                <a:tab pos="685800" algn="l"/>
              </a:tabLst>
              <a:defRPr/>
            </a:pPr>
            <a:r>
              <a:rPr lang="en-US" sz="1600" dirty="0" err="1">
                <a:solidFill>
                  <a:srgbClr val="0000FF"/>
                </a:solidFill>
                <a:latin typeface="Verdana" pitchFamily="34" charset="0"/>
                <a:ea typeface="Verdana" pitchFamily="34" charset="0"/>
                <a:cs typeface="Verdana" pitchFamily="34" charset="0"/>
              </a:rPr>
              <a:t>Feistel</a:t>
            </a:r>
            <a:r>
              <a:rPr lang="en-US" sz="1600" dirty="0">
                <a:solidFill>
                  <a:srgbClr val="0000FF"/>
                </a:solidFill>
                <a:latin typeface="Verdana" pitchFamily="34" charset="0"/>
                <a:ea typeface="Verdana" pitchFamily="34" charset="0"/>
                <a:cs typeface="Verdana" pitchFamily="34" charset="0"/>
              </a:rPr>
              <a:t> ciphers</a:t>
            </a:r>
          </a:p>
          <a:p>
            <a:pPr marL="471488" indent="-457200">
              <a:lnSpc>
                <a:spcPct val="90000"/>
              </a:lnSpc>
              <a:spcBef>
                <a:spcPts val="600"/>
              </a:spcBef>
              <a:spcAft>
                <a:spcPts val="0"/>
              </a:spcAft>
              <a:tabLst>
                <a:tab pos="685800" algn="l"/>
              </a:tabLst>
              <a:defRPr/>
            </a:pPr>
            <a:endParaRPr lang="en-US" sz="100" dirty="0" err="1">
              <a:solidFill>
                <a:srgbClr val="0000FF"/>
              </a:solidFill>
              <a:latin typeface="Verdana" pitchFamily="34" charset="0"/>
              <a:ea typeface="Verdana" pitchFamily="34" charset="0"/>
              <a:cs typeface="Verdana" pitchFamily="34" charset="0"/>
            </a:endParaRPr>
          </a:p>
          <a:p>
            <a:pPr marL="471488" indent="-457200">
              <a:lnSpc>
                <a:spcPct val="90000"/>
              </a:lnSpc>
              <a:spcBef>
                <a:spcPts val="600"/>
              </a:spcBef>
              <a:spcAft>
                <a:spcPts val="0"/>
              </a:spcAft>
              <a:buFont typeface="Wingdings" pitchFamily="2" charset="2"/>
              <a:buChar char="q"/>
              <a:tabLst>
                <a:tab pos="685800" algn="l"/>
              </a:tabLst>
              <a:defRPr/>
            </a:pPr>
            <a:r>
              <a:rPr lang="en-US" sz="1600" dirty="0">
                <a:solidFill>
                  <a:srgbClr val="0000FF"/>
                </a:solidFill>
                <a:latin typeface="Verdana" pitchFamily="34" charset="0"/>
                <a:ea typeface="Verdana" pitchFamily="34" charset="0"/>
                <a:cs typeface="Verdana" pitchFamily="34" charset="0"/>
              </a:rPr>
              <a:t>Non-</a:t>
            </a:r>
            <a:r>
              <a:rPr lang="en-US" sz="1600" dirty="0" err="1">
                <a:solidFill>
                  <a:srgbClr val="0000FF"/>
                </a:solidFill>
                <a:latin typeface="Verdana" pitchFamily="34" charset="0"/>
                <a:ea typeface="Verdana" pitchFamily="34" charset="0"/>
                <a:cs typeface="Verdana" pitchFamily="34" charset="0"/>
              </a:rPr>
              <a:t>Feistel</a:t>
            </a:r>
            <a:r>
              <a:rPr lang="en-US" sz="1600" dirty="0">
                <a:solidFill>
                  <a:srgbClr val="0000FF"/>
                </a:solidFill>
                <a:latin typeface="Verdana" pitchFamily="34" charset="0"/>
                <a:ea typeface="Verdana" pitchFamily="34" charset="0"/>
                <a:cs typeface="Verdana" pitchFamily="34" charset="0"/>
              </a:rPr>
              <a:t> ciphers</a:t>
            </a:r>
            <a:endParaRPr lang="en-US" sz="1300" b="0" dirty="0">
              <a:latin typeface="Verdana" pitchFamily="34" charset="0"/>
              <a:ea typeface="Verdana" pitchFamily="34" charset="0"/>
              <a:cs typeface="Verdana" pitchFamily="34" charset="0"/>
            </a:endParaRPr>
          </a:p>
        </p:txBody>
      </p:sp>
      <p:sp>
        <p:nvSpPr>
          <p:cNvPr id="5" name="Rectangle 11"/>
          <p:cNvSpPr>
            <a:spLocks noChangeArrowheads="1"/>
          </p:cNvSpPr>
          <p:nvPr/>
        </p:nvSpPr>
        <p:spPr bwMode="auto">
          <a:xfrm>
            <a:off x="76200" y="2282825"/>
            <a:ext cx="8839200" cy="3028950"/>
          </a:xfrm>
          <a:prstGeom prst="rect">
            <a:avLst/>
          </a:prstGeom>
          <a:noFill/>
          <a:ln w="9525">
            <a:noFill/>
            <a:miter lim="800000"/>
            <a:headEnd/>
            <a:tailEnd/>
          </a:ln>
        </p:spPr>
        <p:txBody>
          <a:bodyPr anchor="ctr">
            <a:spAutoFit/>
          </a:bodyPr>
          <a:lstStyle/>
          <a:p>
            <a:pPr marL="471488" indent="-457200">
              <a:lnSpc>
                <a:spcPct val="90000"/>
              </a:lnSpc>
              <a:spcBef>
                <a:spcPts val="600"/>
              </a:spcBef>
              <a:spcAft>
                <a:spcPts val="0"/>
              </a:spcAft>
              <a:buFont typeface="Wingdings" pitchFamily="2" charset="2"/>
              <a:buChar char="q"/>
              <a:tabLst>
                <a:tab pos="685800" algn="l"/>
              </a:tabLst>
              <a:defRPr/>
            </a:pPr>
            <a:r>
              <a:rPr lang="en-US" sz="1600" dirty="0" err="1">
                <a:solidFill>
                  <a:srgbClr val="FF0000"/>
                </a:solidFill>
                <a:latin typeface="Verdana" pitchFamily="34" charset="0"/>
                <a:ea typeface="Verdana" pitchFamily="34" charset="0"/>
                <a:cs typeface="Verdana" pitchFamily="34" charset="0"/>
              </a:rPr>
              <a:t>Feistel</a:t>
            </a:r>
            <a:r>
              <a:rPr lang="en-US" sz="1600" dirty="0">
                <a:solidFill>
                  <a:srgbClr val="FF0000"/>
                </a:solidFill>
                <a:latin typeface="Verdana" pitchFamily="34" charset="0"/>
                <a:ea typeface="Verdana" pitchFamily="34" charset="0"/>
                <a:cs typeface="Verdana" pitchFamily="34" charset="0"/>
              </a:rPr>
              <a:t> ciphers:</a:t>
            </a:r>
          </a:p>
          <a:p>
            <a:pPr marL="920750" indent="-457200">
              <a:lnSpc>
                <a:spcPct val="90000"/>
              </a:lnSpc>
              <a:spcBef>
                <a:spcPts val="300"/>
              </a:spcBef>
              <a:spcAft>
                <a:spcPts val="300"/>
              </a:spcAft>
              <a:buFont typeface="Wingdings" pitchFamily="2" charset="2"/>
              <a:buChar char="v"/>
              <a:tabLst>
                <a:tab pos="685800" algn="l"/>
              </a:tabLst>
              <a:defRPr/>
            </a:pPr>
            <a:r>
              <a:rPr lang="en-US" sz="1700" b="0" dirty="0">
                <a:latin typeface="Verdana" pitchFamily="34" charset="0"/>
                <a:ea typeface="Verdana" pitchFamily="34" charset="0"/>
                <a:cs typeface="Verdana" pitchFamily="34" charset="0"/>
              </a:rPr>
              <a:t>In 1973, </a:t>
            </a:r>
            <a:r>
              <a:rPr lang="en-US" sz="1700" b="0" dirty="0" err="1">
                <a:solidFill>
                  <a:srgbClr val="0000FF"/>
                </a:solidFill>
                <a:latin typeface="Verdana" pitchFamily="34" charset="0"/>
                <a:ea typeface="Verdana" pitchFamily="34" charset="0"/>
                <a:cs typeface="Verdana" pitchFamily="34" charset="0"/>
              </a:rPr>
              <a:t>Feistel</a:t>
            </a:r>
            <a:r>
              <a:rPr lang="en-US" sz="1700" b="0" dirty="0">
                <a:latin typeface="Verdana" pitchFamily="34" charset="0"/>
                <a:ea typeface="Verdana" pitchFamily="34" charset="0"/>
                <a:cs typeface="Verdana" pitchFamily="34" charset="0"/>
              </a:rPr>
              <a:t> designed a very intelligent and interesting cipher that has been used for decades. Several block ciphers are based on the </a:t>
            </a:r>
            <a:r>
              <a:rPr lang="en-US" sz="1700" b="0" dirty="0" err="1">
                <a:latin typeface="Verdana" pitchFamily="34" charset="0"/>
                <a:ea typeface="Verdana" pitchFamily="34" charset="0"/>
                <a:cs typeface="Verdana" pitchFamily="34" charset="0"/>
              </a:rPr>
              <a:t>Feistel</a:t>
            </a:r>
            <a:r>
              <a:rPr lang="en-US" sz="1700" b="0" dirty="0">
                <a:latin typeface="Verdana" pitchFamily="34" charset="0"/>
                <a:ea typeface="Verdana" pitchFamily="34" charset="0"/>
                <a:cs typeface="Verdana" pitchFamily="34" charset="0"/>
              </a:rPr>
              <a:t> structure.</a:t>
            </a:r>
          </a:p>
          <a:p>
            <a:pPr marL="1720850" indent="-457200">
              <a:lnSpc>
                <a:spcPct val="90000"/>
              </a:lnSpc>
              <a:spcBef>
                <a:spcPts val="300"/>
              </a:spcBef>
              <a:spcAft>
                <a:spcPts val="300"/>
              </a:spcAft>
              <a:buFont typeface="Wingdings" pitchFamily="2" charset="2"/>
              <a:buChar char="v"/>
              <a:tabLst>
                <a:tab pos="685800" algn="l"/>
              </a:tabLst>
              <a:defRPr/>
            </a:pPr>
            <a:r>
              <a:rPr lang="en-US" sz="1500" b="0" dirty="0">
                <a:latin typeface="Verdana" pitchFamily="34" charset="0"/>
                <a:ea typeface="Verdana" pitchFamily="34" charset="0"/>
                <a:cs typeface="Verdana" pitchFamily="34" charset="0"/>
              </a:rPr>
              <a:t>This type of ciphers use both invertible and noninvertible components.</a:t>
            </a:r>
          </a:p>
          <a:p>
            <a:pPr marL="1720850" indent="-457200">
              <a:lnSpc>
                <a:spcPct val="90000"/>
              </a:lnSpc>
              <a:spcBef>
                <a:spcPts val="300"/>
              </a:spcBef>
              <a:spcAft>
                <a:spcPts val="300"/>
              </a:spcAft>
              <a:buFont typeface="Wingdings" pitchFamily="2" charset="2"/>
              <a:buChar char="v"/>
              <a:tabLst>
                <a:tab pos="685800" algn="l"/>
              </a:tabLst>
              <a:defRPr/>
            </a:pPr>
            <a:r>
              <a:rPr lang="en-US" sz="1500" b="0" dirty="0">
                <a:latin typeface="Verdana" pitchFamily="34" charset="0"/>
                <a:ea typeface="Verdana" pitchFamily="34" charset="0"/>
                <a:cs typeface="Verdana" pitchFamily="34" charset="0"/>
              </a:rPr>
              <a:t>A </a:t>
            </a:r>
            <a:r>
              <a:rPr lang="en-US" sz="1500" b="0" dirty="0" err="1">
                <a:latin typeface="Verdana" pitchFamily="34" charset="0"/>
                <a:ea typeface="Verdana" pitchFamily="34" charset="0"/>
                <a:cs typeface="Verdana" pitchFamily="34" charset="0"/>
              </a:rPr>
              <a:t>Feistel</a:t>
            </a:r>
            <a:r>
              <a:rPr lang="en-US" sz="1500" b="0" dirty="0">
                <a:latin typeface="Verdana" pitchFamily="34" charset="0"/>
                <a:ea typeface="Verdana" pitchFamily="34" charset="0"/>
                <a:cs typeface="Verdana" pitchFamily="34" charset="0"/>
              </a:rPr>
              <a:t> cipher can have three types of components: self-invertible,  invertible, and noninvertible. </a:t>
            </a:r>
          </a:p>
          <a:p>
            <a:pPr marL="1720850" indent="-457200">
              <a:lnSpc>
                <a:spcPct val="90000"/>
              </a:lnSpc>
              <a:spcBef>
                <a:spcPts val="300"/>
              </a:spcBef>
              <a:spcAft>
                <a:spcPts val="300"/>
              </a:spcAft>
              <a:buFont typeface="Wingdings" pitchFamily="2" charset="2"/>
              <a:buChar char="v"/>
              <a:tabLst>
                <a:tab pos="685800" algn="l"/>
              </a:tabLst>
              <a:defRPr/>
            </a:pPr>
            <a:r>
              <a:rPr lang="en-US" sz="1500" b="0" dirty="0">
                <a:latin typeface="Verdana" pitchFamily="34" charset="0"/>
                <a:ea typeface="Verdana" pitchFamily="34" charset="0"/>
                <a:cs typeface="Verdana" pitchFamily="34" charset="0"/>
              </a:rPr>
              <a:t>A </a:t>
            </a:r>
            <a:r>
              <a:rPr lang="en-US" sz="1500" b="0" dirty="0" err="1">
                <a:latin typeface="Verdana" pitchFamily="34" charset="0"/>
                <a:ea typeface="Verdana" pitchFamily="34" charset="0"/>
                <a:cs typeface="Verdana" pitchFamily="34" charset="0"/>
              </a:rPr>
              <a:t>Feistel</a:t>
            </a:r>
            <a:r>
              <a:rPr lang="en-US" sz="1500" b="0" dirty="0">
                <a:latin typeface="Verdana" pitchFamily="34" charset="0"/>
                <a:ea typeface="Verdana" pitchFamily="34" charset="0"/>
                <a:cs typeface="Verdana" pitchFamily="34" charset="0"/>
              </a:rPr>
              <a:t> cipher combines all noninvertible elements in a unit (called mixer) and uses the same unit in the encryption and decryption algorithms. </a:t>
            </a:r>
          </a:p>
          <a:p>
            <a:pPr marL="1720850" indent="-457200">
              <a:lnSpc>
                <a:spcPct val="90000"/>
              </a:lnSpc>
              <a:spcBef>
                <a:spcPts val="300"/>
              </a:spcBef>
              <a:spcAft>
                <a:spcPts val="300"/>
              </a:spcAft>
              <a:buFont typeface="Wingdings" pitchFamily="2" charset="2"/>
              <a:buChar char="v"/>
              <a:tabLst>
                <a:tab pos="685800" algn="l"/>
              </a:tabLst>
              <a:defRPr/>
            </a:pPr>
            <a:r>
              <a:rPr lang="en-US" sz="1500" b="0" dirty="0">
                <a:latin typeface="Verdana" pitchFamily="34" charset="0"/>
                <a:ea typeface="Verdana" pitchFamily="34" charset="0"/>
                <a:cs typeface="Verdana" pitchFamily="34" charset="0"/>
              </a:rPr>
              <a:t>The block cipher DES, IDEA, RC5 (</a:t>
            </a:r>
            <a:r>
              <a:rPr lang="en-US" sz="1500" b="0" dirty="0" err="1">
                <a:latin typeface="Verdana" pitchFamily="34" charset="0"/>
                <a:ea typeface="Verdana" pitchFamily="34" charset="0"/>
                <a:cs typeface="Verdana" pitchFamily="34" charset="0"/>
              </a:rPr>
              <a:t>Rivest’s</a:t>
            </a:r>
            <a:r>
              <a:rPr lang="en-US" sz="1500" b="0" dirty="0">
                <a:latin typeface="Verdana" pitchFamily="34" charset="0"/>
                <a:ea typeface="Verdana" pitchFamily="34" charset="0"/>
                <a:cs typeface="Verdana" pitchFamily="34" charset="0"/>
              </a:rPr>
              <a:t> Cipher) are good examples of a </a:t>
            </a:r>
            <a:r>
              <a:rPr lang="en-US" sz="1500" b="0" dirty="0" err="1">
                <a:latin typeface="Verdana" pitchFamily="34" charset="0"/>
                <a:ea typeface="Verdana" pitchFamily="34" charset="0"/>
                <a:cs typeface="Verdana" pitchFamily="34" charset="0"/>
              </a:rPr>
              <a:t>Feistel</a:t>
            </a:r>
            <a:r>
              <a:rPr lang="en-US" sz="1500" b="0" dirty="0">
                <a:latin typeface="Verdana" pitchFamily="34" charset="0"/>
                <a:ea typeface="Verdana" pitchFamily="34" charset="0"/>
                <a:cs typeface="Verdana" pitchFamily="34" charset="0"/>
              </a:rPr>
              <a:t> cipher. But </a:t>
            </a:r>
            <a:r>
              <a:rPr lang="en-US" sz="1500" b="0" dirty="0" err="1">
                <a:latin typeface="Verdana" pitchFamily="34" charset="0"/>
                <a:ea typeface="Verdana" pitchFamily="34" charset="0"/>
                <a:cs typeface="Verdana" pitchFamily="34" charset="0"/>
              </a:rPr>
              <a:t>Feistel</a:t>
            </a:r>
            <a:r>
              <a:rPr lang="en-US" sz="1500" b="0" dirty="0">
                <a:latin typeface="Verdana" pitchFamily="34" charset="0"/>
                <a:ea typeface="Verdana" pitchFamily="34" charset="0"/>
                <a:cs typeface="Verdana" pitchFamily="34" charset="0"/>
              </a:rPr>
              <a:t> design is not used in AES. </a:t>
            </a:r>
          </a:p>
        </p:txBody>
      </p:sp>
      <p:sp>
        <p:nvSpPr>
          <p:cNvPr id="2" name="Slide Number Placeholder 1"/>
          <p:cNvSpPr>
            <a:spLocks noGrp="1"/>
          </p:cNvSpPr>
          <p:nvPr>
            <p:ph type="sldNum" sz="quarter" idx="10"/>
          </p:nvPr>
        </p:nvSpPr>
        <p:spPr/>
        <p:txBody>
          <a:bodyPr/>
          <a:lstStyle/>
          <a:p>
            <a:pPr>
              <a:defRPr/>
            </a:pPr>
            <a:r>
              <a:rPr lang="en-US" smtClean="0">
                <a:solidFill>
                  <a:srgbClr val="0000FF"/>
                </a:solidFill>
              </a:rPr>
              <a:t>Slide-</a:t>
            </a:r>
            <a:fld id="{89CDD838-E7E1-4729-B91C-65DBF479667D}" type="slidenum">
              <a:rPr lang="en-US" smtClean="0"/>
              <a:pPr>
                <a:defRPr/>
              </a:pPr>
              <a:t>10</a:t>
            </a:fld>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11"/>
          <p:cNvSpPr>
            <a:spLocks noChangeArrowheads="1"/>
          </p:cNvSpPr>
          <p:nvPr/>
        </p:nvSpPr>
        <p:spPr bwMode="auto">
          <a:xfrm>
            <a:off x="0" y="0"/>
            <a:ext cx="9144000"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2000">
                <a:latin typeface="Verdana" pitchFamily="34" charset="0"/>
                <a:ea typeface="Verdana" pitchFamily="34" charset="0"/>
                <a:cs typeface="Verdana" pitchFamily="34" charset="0"/>
              </a:rPr>
              <a:t>Components of a Modern Block Ciphers (continued…):</a:t>
            </a:r>
          </a:p>
        </p:txBody>
      </p:sp>
      <p:sp>
        <p:nvSpPr>
          <p:cNvPr id="36868" name="Rectangle 11"/>
          <p:cNvSpPr>
            <a:spLocks noChangeArrowheads="1"/>
          </p:cNvSpPr>
          <p:nvPr/>
        </p:nvSpPr>
        <p:spPr bwMode="auto">
          <a:xfrm>
            <a:off x="76200" y="482600"/>
            <a:ext cx="8839200" cy="2870200"/>
          </a:xfrm>
          <a:prstGeom prst="rect">
            <a:avLst/>
          </a:prstGeom>
          <a:noFill/>
          <a:ln w="9525">
            <a:noFill/>
            <a:miter lim="800000"/>
            <a:headEnd/>
            <a:tailEnd/>
          </a:ln>
        </p:spPr>
        <p:txBody>
          <a:bodyPr anchor="ctr">
            <a:spAutoFit/>
          </a:bodyPr>
          <a:lstStyle/>
          <a:p>
            <a:pPr marL="471488" indent="-457200">
              <a:lnSpc>
                <a:spcPct val="90000"/>
              </a:lnSpc>
              <a:spcBef>
                <a:spcPts val="600"/>
              </a:spcBef>
              <a:spcAft>
                <a:spcPts val="0"/>
              </a:spcAft>
              <a:tabLst>
                <a:tab pos="685800" algn="l"/>
              </a:tabLst>
              <a:defRPr/>
            </a:pPr>
            <a:endParaRPr lang="en-US" sz="100" dirty="0" err="1">
              <a:solidFill>
                <a:srgbClr val="0000FF"/>
              </a:solidFill>
              <a:latin typeface="Verdana" pitchFamily="34" charset="0"/>
              <a:ea typeface="Verdana" pitchFamily="34" charset="0"/>
              <a:cs typeface="Verdana" pitchFamily="34" charset="0"/>
            </a:endParaRPr>
          </a:p>
          <a:p>
            <a:pPr marL="471488" indent="-457200">
              <a:lnSpc>
                <a:spcPct val="90000"/>
              </a:lnSpc>
              <a:spcBef>
                <a:spcPts val="600"/>
              </a:spcBef>
              <a:spcAft>
                <a:spcPts val="0"/>
              </a:spcAft>
              <a:buFont typeface="Wingdings" pitchFamily="2" charset="2"/>
              <a:buChar char="q"/>
              <a:tabLst>
                <a:tab pos="685800" algn="l"/>
              </a:tabLst>
              <a:defRPr/>
            </a:pPr>
            <a:r>
              <a:rPr lang="en-US" sz="1600" dirty="0" err="1">
                <a:solidFill>
                  <a:srgbClr val="0000FF"/>
                </a:solidFill>
                <a:latin typeface="Verdana" pitchFamily="34" charset="0"/>
                <a:ea typeface="Verdana" pitchFamily="34" charset="0"/>
                <a:cs typeface="Verdana" pitchFamily="34" charset="0"/>
              </a:rPr>
              <a:t>Non-Feistel ciphers:</a:t>
            </a:r>
          </a:p>
          <a:p>
            <a:pPr marL="920750" indent="-457200">
              <a:lnSpc>
                <a:spcPct val="90000"/>
              </a:lnSpc>
              <a:spcBef>
                <a:spcPts val="300"/>
              </a:spcBef>
              <a:spcAft>
                <a:spcPts val="300"/>
              </a:spcAft>
              <a:buFont typeface="Wingdings" pitchFamily="2" charset="2"/>
              <a:buChar char="Ø"/>
              <a:tabLst>
                <a:tab pos="685800" algn="l"/>
              </a:tabLst>
              <a:defRPr/>
            </a:pPr>
            <a:r>
              <a:rPr lang="en-US" sz="1700" b="0" dirty="0">
                <a:latin typeface="Verdana" pitchFamily="34" charset="0"/>
                <a:ea typeface="Verdana" pitchFamily="34" charset="0"/>
                <a:cs typeface="Verdana" pitchFamily="34" charset="0"/>
              </a:rPr>
              <a:t>This type of ciphers use only invertible components. </a:t>
            </a:r>
          </a:p>
          <a:p>
            <a:pPr marL="920750" indent="-457200">
              <a:lnSpc>
                <a:spcPct val="90000"/>
              </a:lnSpc>
              <a:spcBef>
                <a:spcPts val="300"/>
              </a:spcBef>
              <a:spcAft>
                <a:spcPts val="300"/>
              </a:spcAft>
              <a:buFont typeface="Wingdings" pitchFamily="2" charset="2"/>
              <a:buChar char="Ø"/>
              <a:tabLst>
                <a:tab pos="685800" algn="l"/>
              </a:tabLst>
              <a:defRPr/>
            </a:pPr>
            <a:r>
              <a:rPr lang="en-US" sz="1700" b="0" dirty="0">
                <a:latin typeface="Verdana" pitchFamily="34" charset="0"/>
                <a:ea typeface="Verdana" pitchFamily="34" charset="0"/>
                <a:cs typeface="Verdana" pitchFamily="34" charset="0"/>
              </a:rPr>
              <a:t>A component in the encryption cipher has the corresponding component in the decryption cipher.  </a:t>
            </a:r>
          </a:p>
          <a:p>
            <a:pPr marL="920750" indent="-457200">
              <a:lnSpc>
                <a:spcPct val="90000"/>
              </a:lnSpc>
              <a:spcBef>
                <a:spcPts val="300"/>
              </a:spcBef>
              <a:spcAft>
                <a:spcPts val="300"/>
              </a:spcAft>
              <a:buFont typeface="Wingdings" pitchFamily="2" charset="2"/>
              <a:buChar char="Ø"/>
              <a:tabLst>
                <a:tab pos="685800" algn="l"/>
              </a:tabLst>
              <a:defRPr/>
            </a:pPr>
            <a:r>
              <a:rPr lang="en-US" sz="1700" b="0" dirty="0">
                <a:latin typeface="Verdana" pitchFamily="34" charset="0"/>
                <a:ea typeface="Verdana" pitchFamily="34" charset="0"/>
                <a:cs typeface="Verdana" pitchFamily="34" charset="0"/>
              </a:rPr>
              <a:t>For example, S-boxes need to have an equal number of inputs and outputs to be compatible. No compression or expansion P-boxes are allowed, because they are not invertible. </a:t>
            </a:r>
          </a:p>
          <a:p>
            <a:pPr marL="1778000" indent="-457200">
              <a:lnSpc>
                <a:spcPct val="90000"/>
              </a:lnSpc>
              <a:spcBef>
                <a:spcPts val="300"/>
              </a:spcBef>
              <a:spcAft>
                <a:spcPts val="300"/>
              </a:spcAft>
              <a:buFont typeface="Wingdings" pitchFamily="2" charset="2"/>
              <a:buChar char="v"/>
              <a:tabLst>
                <a:tab pos="685800" algn="l"/>
              </a:tabLst>
              <a:defRPr/>
            </a:pPr>
            <a:r>
              <a:rPr lang="en-US" sz="1500" b="0" dirty="0">
                <a:latin typeface="Verdana" pitchFamily="34" charset="0"/>
                <a:ea typeface="Verdana" pitchFamily="34" charset="0"/>
                <a:cs typeface="Verdana" pitchFamily="34" charset="0"/>
              </a:rPr>
              <a:t>In a non-</a:t>
            </a:r>
            <a:r>
              <a:rPr lang="en-US" sz="1500" b="0" dirty="0" err="1">
                <a:latin typeface="Verdana" pitchFamily="34" charset="0"/>
                <a:ea typeface="Verdana" pitchFamily="34" charset="0"/>
                <a:cs typeface="Verdana" pitchFamily="34" charset="0"/>
              </a:rPr>
              <a:t>Feistel</a:t>
            </a:r>
            <a:r>
              <a:rPr lang="en-US" sz="1500" b="0" dirty="0">
                <a:latin typeface="Verdana" pitchFamily="34" charset="0"/>
                <a:ea typeface="Verdana" pitchFamily="34" charset="0"/>
                <a:cs typeface="Verdana" pitchFamily="34" charset="0"/>
              </a:rPr>
              <a:t> cipher, there is no need to divide the plaintext into two halves as we saw in the </a:t>
            </a:r>
            <a:r>
              <a:rPr lang="en-US" sz="1500" b="0" dirty="0" err="1">
                <a:latin typeface="Verdana" pitchFamily="34" charset="0"/>
                <a:ea typeface="Verdana" pitchFamily="34" charset="0"/>
                <a:cs typeface="Verdana" pitchFamily="34" charset="0"/>
              </a:rPr>
              <a:t>Feistel</a:t>
            </a:r>
            <a:r>
              <a:rPr lang="en-US" sz="1500" b="0" dirty="0">
                <a:latin typeface="Verdana" pitchFamily="34" charset="0"/>
                <a:ea typeface="Verdana" pitchFamily="34" charset="0"/>
                <a:cs typeface="Verdana" pitchFamily="34" charset="0"/>
              </a:rPr>
              <a:t> ciphers. </a:t>
            </a:r>
          </a:p>
          <a:p>
            <a:pPr marL="1778000" indent="-457200">
              <a:lnSpc>
                <a:spcPct val="90000"/>
              </a:lnSpc>
              <a:spcBef>
                <a:spcPts val="300"/>
              </a:spcBef>
              <a:spcAft>
                <a:spcPts val="300"/>
              </a:spcAft>
              <a:buFont typeface="Wingdings" pitchFamily="2" charset="2"/>
              <a:buChar char="v"/>
              <a:tabLst>
                <a:tab pos="685800" algn="l"/>
              </a:tabLst>
              <a:defRPr/>
            </a:pPr>
            <a:r>
              <a:rPr lang="en-US" sz="1500" b="0" dirty="0">
                <a:latin typeface="Verdana" pitchFamily="34" charset="0"/>
                <a:ea typeface="Verdana" pitchFamily="34" charset="0"/>
                <a:cs typeface="Verdana" pitchFamily="34" charset="0"/>
              </a:rPr>
              <a:t>The block cipher AES is a good example of a non-</a:t>
            </a:r>
            <a:r>
              <a:rPr lang="en-US" sz="1500" b="0" dirty="0" err="1">
                <a:latin typeface="Verdana" pitchFamily="34" charset="0"/>
                <a:ea typeface="Verdana" pitchFamily="34" charset="0"/>
                <a:cs typeface="Verdana" pitchFamily="34" charset="0"/>
              </a:rPr>
              <a:t>Feistel</a:t>
            </a:r>
            <a:r>
              <a:rPr lang="en-US" sz="1500" b="0" dirty="0">
                <a:latin typeface="Verdana" pitchFamily="34" charset="0"/>
                <a:ea typeface="Verdana" pitchFamily="34" charset="0"/>
                <a:cs typeface="Verdana" pitchFamily="34" charset="0"/>
              </a:rPr>
              <a:t> cipher.</a:t>
            </a:r>
          </a:p>
        </p:txBody>
      </p:sp>
      <p:sp>
        <p:nvSpPr>
          <p:cNvPr id="2" name="Slide Number Placeholder 1"/>
          <p:cNvSpPr>
            <a:spLocks noGrp="1"/>
          </p:cNvSpPr>
          <p:nvPr>
            <p:ph type="sldNum" sz="quarter" idx="10"/>
          </p:nvPr>
        </p:nvSpPr>
        <p:spPr/>
        <p:txBody>
          <a:bodyPr/>
          <a:lstStyle/>
          <a:p>
            <a:pPr>
              <a:defRPr/>
            </a:pPr>
            <a:r>
              <a:rPr lang="en-US" smtClean="0">
                <a:solidFill>
                  <a:srgbClr val="0000FF"/>
                </a:solidFill>
              </a:rPr>
              <a:t>Slide-</a:t>
            </a:r>
            <a:fld id="{89CDD838-E7E1-4729-B91C-65DBF479667D}" type="slidenum">
              <a:rPr lang="en-US" smtClean="0"/>
              <a:pPr>
                <a:defRPr/>
              </a:pPr>
              <a:t>11</a:t>
            </a:fld>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33" name="Rectangle 17"/>
          <p:cNvSpPr>
            <a:spLocks noChangeArrowheads="1"/>
          </p:cNvSpPr>
          <p:nvPr/>
        </p:nvSpPr>
        <p:spPr bwMode="auto">
          <a:xfrm>
            <a:off x="152400" y="430213"/>
            <a:ext cx="8763000" cy="4543425"/>
          </a:xfrm>
          <a:prstGeom prst="rect">
            <a:avLst/>
          </a:prstGeom>
          <a:noFill/>
          <a:ln w="9525">
            <a:noFill/>
            <a:miter lim="800000"/>
            <a:headEnd/>
            <a:tailEnd/>
          </a:ln>
          <a:effectLst/>
        </p:spPr>
        <p:txBody>
          <a:bodyPr anchor="ctr">
            <a:spAutoFit/>
          </a:bodyPr>
          <a:lstStyle/>
          <a:p>
            <a:pPr marL="457200" indent="-457200" algn="just">
              <a:lnSpc>
                <a:spcPct val="90000"/>
              </a:lnSpc>
              <a:spcBef>
                <a:spcPts val="300"/>
              </a:spcBef>
              <a:spcAft>
                <a:spcPts val="300"/>
              </a:spcAft>
              <a:buFont typeface="Wingdings" pitchFamily="2" charset="2"/>
              <a:buChar char="Ø"/>
              <a:tabLst>
                <a:tab pos="685800" algn="l"/>
              </a:tabLst>
              <a:defRPr/>
            </a:pPr>
            <a:r>
              <a:rPr lang="en-GB" sz="1600" b="0" dirty="0">
                <a:latin typeface="Verdana" pitchFamily="34" charset="0"/>
                <a:ea typeface="Verdana" pitchFamily="34" charset="0"/>
                <a:cs typeface="Verdana" pitchFamily="34" charset="0"/>
              </a:rPr>
              <a:t>The terms diffusion and confusion were introduced by Claude Shannon to capture the two basic building blocks for product cipher. </a:t>
            </a:r>
          </a:p>
          <a:p>
            <a:pPr marL="457200" indent="-457200" algn="just">
              <a:lnSpc>
                <a:spcPct val="90000"/>
              </a:lnSpc>
              <a:spcBef>
                <a:spcPts val="300"/>
              </a:spcBef>
              <a:spcAft>
                <a:spcPts val="300"/>
              </a:spcAft>
              <a:buFont typeface="Wingdings" pitchFamily="2" charset="2"/>
              <a:buChar char="Ø"/>
              <a:tabLst>
                <a:tab pos="685800" algn="l"/>
              </a:tabLst>
              <a:defRPr/>
            </a:pPr>
            <a:r>
              <a:rPr lang="en-GB" sz="1600" b="0" dirty="0">
                <a:latin typeface="Verdana" pitchFamily="34" charset="0"/>
                <a:ea typeface="Verdana" pitchFamily="34" charset="0"/>
                <a:cs typeface="Verdana" pitchFamily="34" charset="0"/>
              </a:rPr>
              <a:t>Every block cipher involves a transformation of a block of plaintext into a block of </a:t>
            </a:r>
            <a:r>
              <a:rPr lang="en-GB" sz="1600" b="0" dirty="0" err="1">
                <a:latin typeface="Verdana" pitchFamily="34" charset="0"/>
                <a:ea typeface="Verdana" pitchFamily="34" charset="0"/>
                <a:cs typeface="Verdana" pitchFamily="34" charset="0"/>
              </a:rPr>
              <a:t>ciphertext</a:t>
            </a:r>
            <a:r>
              <a:rPr lang="en-GB" sz="1600" b="0" dirty="0">
                <a:latin typeface="Verdana" pitchFamily="34" charset="0"/>
                <a:ea typeface="Verdana" pitchFamily="34" charset="0"/>
                <a:cs typeface="Verdana" pitchFamily="34" charset="0"/>
              </a:rPr>
              <a:t>, where the transformation depends on the key. </a:t>
            </a:r>
          </a:p>
          <a:p>
            <a:pPr marL="457200" indent="-457200" algn="just">
              <a:lnSpc>
                <a:spcPct val="90000"/>
              </a:lnSpc>
              <a:spcBef>
                <a:spcPts val="300"/>
              </a:spcBef>
              <a:spcAft>
                <a:spcPts val="300"/>
              </a:spcAft>
              <a:buFont typeface="Wingdings" pitchFamily="2" charset="2"/>
              <a:buChar char="Ø"/>
              <a:tabLst>
                <a:tab pos="685800" algn="l"/>
              </a:tabLst>
              <a:defRPr/>
            </a:pPr>
            <a:r>
              <a:rPr lang="en-GB" sz="1600" b="0" dirty="0">
                <a:latin typeface="Verdana" pitchFamily="34" charset="0"/>
                <a:ea typeface="Verdana" pitchFamily="34" charset="0"/>
                <a:cs typeface="Verdana" pitchFamily="34" charset="0"/>
              </a:rPr>
              <a:t>Hence, the block cipher needs to completely obscure statistical properties of original message.</a:t>
            </a:r>
          </a:p>
          <a:p>
            <a:pPr marL="457200" indent="-457200" algn="just">
              <a:lnSpc>
                <a:spcPct val="90000"/>
              </a:lnSpc>
              <a:spcBef>
                <a:spcPts val="300"/>
              </a:spcBef>
              <a:spcAft>
                <a:spcPts val="300"/>
              </a:spcAft>
              <a:buFont typeface="Wingdings" pitchFamily="2" charset="2"/>
              <a:buChar char="Ø"/>
              <a:tabLst>
                <a:tab pos="685800" algn="l"/>
              </a:tabLst>
              <a:defRPr/>
            </a:pPr>
            <a:r>
              <a:rPr lang="en-GB" sz="1600" b="0" dirty="0">
                <a:latin typeface="Verdana" pitchFamily="34" charset="0"/>
                <a:ea typeface="Verdana" pitchFamily="34" charset="0"/>
                <a:cs typeface="Verdana" pitchFamily="34" charset="0"/>
              </a:rPr>
              <a:t>Shannon suggested combining S &amp; P elements to obtain diffusion and confusion.</a:t>
            </a:r>
          </a:p>
          <a:p>
            <a:pPr marL="1146175" indent="-457200">
              <a:lnSpc>
                <a:spcPct val="90000"/>
              </a:lnSpc>
              <a:spcBef>
                <a:spcPts val="300"/>
              </a:spcBef>
              <a:spcAft>
                <a:spcPts val="300"/>
              </a:spcAft>
              <a:buFont typeface="Wingdings" pitchFamily="2" charset="2"/>
              <a:buChar char="q"/>
              <a:tabLst>
                <a:tab pos="685800" algn="l"/>
              </a:tabLst>
              <a:defRPr/>
            </a:pPr>
            <a:r>
              <a:rPr lang="en-GB" sz="1700" dirty="0">
                <a:solidFill>
                  <a:srgbClr val="FF0000"/>
                </a:solidFill>
                <a:latin typeface="Verdana" pitchFamily="34" charset="0"/>
                <a:ea typeface="Verdana" pitchFamily="34" charset="0"/>
                <a:cs typeface="Verdana" pitchFamily="34" charset="0"/>
              </a:rPr>
              <a:t>Diffusion:</a:t>
            </a:r>
          </a:p>
          <a:p>
            <a:pPr marL="1385888" indent="-336550">
              <a:lnSpc>
                <a:spcPct val="90000"/>
              </a:lnSpc>
              <a:spcBef>
                <a:spcPts val="300"/>
              </a:spcBef>
              <a:spcAft>
                <a:spcPts val="300"/>
              </a:spcAft>
              <a:buFont typeface="Wingdings" pitchFamily="2" charset="2"/>
              <a:buChar char="v"/>
              <a:tabLst>
                <a:tab pos="685800" algn="l"/>
              </a:tabLst>
              <a:defRPr/>
            </a:pPr>
            <a:r>
              <a:rPr lang="en-GB" sz="1500" b="0" dirty="0">
                <a:latin typeface="Verdana" pitchFamily="34" charset="0"/>
                <a:ea typeface="Verdana" pitchFamily="34" charset="0"/>
                <a:cs typeface="Verdana" pitchFamily="34" charset="0"/>
              </a:rPr>
              <a:t>The idea of diffusion is to hide the relationship between the </a:t>
            </a:r>
            <a:r>
              <a:rPr lang="en-GB" sz="1500" b="0" dirty="0" err="1">
                <a:latin typeface="Verdana" pitchFamily="34" charset="0"/>
                <a:ea typeface="Verdana" pitchFamily="34" charset="0"/>
                <a:cs typeface="Verdana" pitchFamily="34" charset="0"/>
              </a:rPr>
              <a:t>ciphertext</a:t>
            </a:r>
            <a:r>
              <a:rPr lang="en-GB" sz="1500" b="0" dirty="0">
                <a:latin typeface="Verdana" pitchFamily="34" charset="0"/>
                <a:ea typeface="Verdana" pitchFamily="34" charset="0"/>
                <a:cs typeface="Verdana" pitchFamily="34" charset="0"/>
              </a:rPr>
              <a:t> and the plaintext. That is, the statistical relationship between the plaintext and </a:t>
            </a:r>
            <a:r>
              <a:rPr lang="en-GB" sz="1500" b="0" dirty="0" err="1">
                <a:latin typeface="Verdana" pitchFamily="34" charset="0"/>
                <a:ea typeface="Verdana" pitchFamily="34" charset="0"/>
                <a:cs typeface="Verdana" pitchFamily="34" charset="0"/>
              </a:rPr>
              <a:t>ciphertext</a:t>
            </a:r>
            <a:r>
              <a:rPr lang="en-GB" sz="1500" b="0" dirty="0">
                <a:latin typeface="Verdana" pitchFamily="34" charset="0"/>
                <a:ea typeface="Verdana" pitchFamily="34" charset="0"/>
                <a:cs typeface="Verdana" pitchFamily="34" charset="0"/>
              </a:rPr>
              <a:t> is made as complex as possible in order to thwart attempts to deduce the key. This will frustrate the adversary who uses </a:t>
            </a:r>
            <a:r>
              <a:rPr lang="en-GB" sz="1500" b="0" dirty="0" err="1">
                <a:latin typeface="Verdana" pitchFamily="34" charset="0"/>
                <a:ea typeface="Verdana" pitchFamily="34" charset="0"/>
                <a:cs typeface="Verdana" pitchFamily="34" charset="0"/>
              </a:rPr>
              <a:t>ciphertext</a:t>
            </a:r>
            <a:r>
              <a:rPr lang="en-GB" sz="1500" b="0" dirty="0">
                <a:latin typeface="Verdana" pitchFamily="34" charset="0"/>
                <a:ea typeface="Verdana" pitchFamily="34" charset="0"/>
                <a:cs typeface="Verdana" pitchFamily="34" charset="0"/>
              </a:rPr>
              <a:t> statistics to find the plaintext. </a:t>
            </a:r>
          </a:p>
          <a:p>
            <a:pPr marL="1385888" indent="-336550">
              <a:lnSpc>
                <a:spcPct val="90000"/>
              </a:lnSpc>
              <a:spcBef>
                <a:spcPts val="300"/>
              </a:spcBef>
              <a:spcAft>
                <a:spcPts val="300"/>
              </a:spcAft>
              <a:buFont typeface="Wingdings" pitchFamily="2" charset="2"/>
              <a:buChar char="v"/>
              <a:tabLst>
                <a:tab pos="685800" algn="l"/>
              </a:tabLst>
              <a:defRPr/>
            </a:pPr>
            <a:r>
              <a:rPr lang="en-GB" sz="1500" b="0" dirty="0">
                <a:latin typeface="Verdana" pitchFamily="34" charset="0"/>
                <a:ea typeface="Verdana" pitchFamily="34" charset="0"/>
                <a:cs typeface="Verdana" pitchFamily="34" charset="0"/>
              </a:rPr>
              <a:t>Diffusion implies that each symbol (bit) in the </a:t>
            </a:r>
            <a:r>
              <a:rPr lang="en-GB" sz="1500" b="0" dirty="0" err="1">
                <a:latin typeface="Verdana" pitchFamily="34" charset="0"/>
                <a:ea typeface="Verdana" pitchFamily="34" charset="0"/>
                <a:cs typeface="Verdana" pitchFamily="34" charset="0"/>
              </a:rPr>
              <a:t>ciphertext</a:t>
            </a:r>
            <a:r>
              <a:rPr lang="en-GB" sz="1500" b="0" dirty="0">
                <a:latin typeface="Verdana" pitchFamily="34" charset="0"/>
                <a:ea typeface="Verdana" pitchFamily="34" charset="0"/>
                <a:cs typeface="Verdana" pitchFamily="34" charset="0"/>
              </a:rPr>
              <a:t> is dependent on some or all symbols in the plaintext. In other words, if a single symbol in the plaintext is changed, several or all symbols in the </a:t>
            </a:r>
            <a:r>
              <a:rPr lang="en-GB" sz="1500" b="0" dirty="0" err="1">
                <a:latin typeface="Verdana" pitchFamily="34" charset="0"/>
                <a:ea typeface="Verdana" pitchFamily="34" charset="0"/>
                <a:cs typeface="Verdana" pitchFamily="34" charset="0"/>
              </a:rPr>
              <a:t>ciphertext</a:t>
            </a:r>
            <a:r>
              <a:rPr lang="en-GB" sz="1500" b="0" dirty="0">
                <a:latin typeface="Verdana" pitchFamily="34" charset="0"/>
                <a:ea typeface="Verdana" pitchFamily="34" charset="0"/>
                <a:cs typeface="Verdana" pitchFamily="34" charset="0"/>
              </a:rPr>
              <a:t> will also be changed.</a:t>
            </a:r>
          </a:p>
        </p:txBody>
      </p:sp>
      <p:pic>
        <p:nvPicPr>
          <p:cNvPr id="35844" name="Picture 18" descr="wh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775" y="3292475"/>
            <a:ext cx="1905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5" name="Rectangle 11"/>
          <p:cNvSpPr>
            <a:spLocks noChangeArrowheads="1"/>
          </p:cNvSpPr>
          <p:nvPr/>
        </p:nvSpPr>
        <p:spPr bwMode="auto">
          <a:xfrm>
            <a:off x="0" y="0"/>
            <a:ext cx="9144000"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GB" altLang="en-US" sz="2000">
                <a:latin typeface="Verdana" pitchFamily="34" charset="0"/>
                <a:ea typeface="Verdana" pitchFamily="34" charset="0"/>
                <a:cs typeface="Verdana" pitchFamily="34" charset="0"/>
              </a:rPr>
              <a:t>Confusion and Diffusion:</a:t>
            </a:r>
          </a:p>
        </p:txBody>
      </p:sp>
      <p:sp>
        <p:nvSpPr>
          <p:cNvPr id="7" name="Rectangle 17"/>
          <p:cNvSpPr>
            <a:spLocks noChangeArrowheads="1"/>
          </p:cNvSpPr>
          <p:nvPr/>
        </p:nvSpPr>
        <p:spPr bwMode="auto">
          <a:xfrm>
            <a:off x="152400" y="4876800"/>
            <a:ext cx="8763000" cy="2012950"/>
          </a:xfrm>
          <a:prstGeom prst="rect">
            <a:avLst/>
          </a:prstGeom>
          <a:noFill/>
          <a:ln w="9525">
            <a:noFill/>
            <a:miter lim="800000"/>
            <a:headEnd/>
            <a:tailEnd/>
          </a:ln>
          <a:effectLst/>
        </p:spPr>
        <p:txBody>
          <a:bodyPr anchor="ctr">
            <a:spAutoFit/>
          </a:bodyPr>
          <a:lstStyle/>
          <a:p>
            <a:pPr marL="1146175" indent="-457200">
              <a:lnSpc>
                <a:spcPct val="90000"/>
              </a:lnSpc>
              <a:spcBef>
                <a:spcPts val="600"/>
              </a:spcBef>
              <a:spcAft>
                <a:spcPts val="0"/>
              </a:spcAft>
              <a:buFont typeface="Wingdings" pitchFamily="2" charset="2"/>
              <a:buChar char="q"/>
              <a:tabLst>
                <a:tab pos="685800" algn="l"/>
              </a:tabLst>
              <a:defRPr/>
            </a:pPr>
            <a:r>
              <a:rPr lang="en-GB" sz="1700" dirty="0">
                <a:solidFill>
                  <a:srgbClr val="FF0000"/>
                </a:solidFill>
                <a:latin typeface="Verdana" pitchFamily="34" charset="0"/>
                <a:ea typeface="Verdana" pitchFamily="34" charset="0"/>
                <a:cs typeface="Verdana" pitchFamily="34" charset="0"/>
              </a:rPr>
              <a:t>Confusion:</a:t>
            </a:r>
          </a:p>
          <a:p>
            <a:pPr marL="1385888" indent="-336550">
              <a:lnSpc>
                <a:spcPct val="90000"/>
              </a:lnSpc>
              <a:spcBef>
                <a:spcPts val="600"/>
              </a:spcBef>
              <a:spcAft>
                <a:spcPts val="600"/>
              </a:spcAft>
              <a:buFont typeface="Wingdings" pitchFamily="2" charset="2"/>
              <a:buChar char="v"/>
              <a:tabLst>
                <a:tab pos="685800" algn="l"/>
              </a:tabLst>
              <a:defRPr/>
            </a:pPr>
            <a:r>
              <a:rPr lang="en-GB" sz="1500" b="0" dirty="0">
                <a:latin typeface="Verdana" pitchFamily="34" charset="0"/>
                <a:ea typeface="Verdana" pitchFamily="34" charset="0"/>
                <a:cs typeface="Verdana" pitchFamily="34" charset="0"/>
              </a:rPr>
              <a:t>The idea of confusion is to hide the relationship between the </a:t>
            </a:r>
            <a:r>
              <a:rPr lang="en-GB" sz="1500" b="0" dirty="0" err="1">
                <a:latin typeface="Verdana" pitchFamily="34" charset="0"/>
                <a:ea typeface="Verdana" pitchFamily="34" charset="0"/>
                <a:cs typeface="Verdana" pitchFamily="34" charset="0"/>
              </a:rPr>
              <a:t>ciphertext</a:t>
            </a:r>
            <a:r>
              <a:rPr lang="en-GB" sz="1500" b="0" dirty="0">
                <a:latin typeface="Verdana" pitchFamily="34" charset="0"/>
                <a:ea typeface="Verdana" pitchFamily="34" charset="0"/>
                <a:cs typeface="Verdana" pitchFamily="34" charset="0"/>
              </a:rPr>
              <a:t> and the key. That is, the relationship between the </a:t>
            </a:r>
            <a:r>
              <a:rPr lang="en-GB" sz="1500" b="0" dirty="0" err="1">
                <a:latin typeface="Verdana" pitchFamily="34" charset="0"/>
                <a:ea typeface="Verdana" pitchFamily="34" charset="0"/>
                <a:cs typeface="Verdana" pitchFamily="34" charset="0"/>
              </a:rPr>
              <a:t>ciphertext</a:t>
            </a:r>
            <a:r>
              <a:rPr lang="en-GB" sz="1500" b="0" dirty="0">
                <a:latin typeface="Verdana" pitchFamily="34" charset="0"/>
                <a:ea typeface="Verdana" pitchFamily="34" charset="0"/>
                <a:cs typeface="Verdana" pitchFamily="34" charset="0"/>
              </a:rPr>
              <a:t> and the key is made as complex as possible in order to thwart attempts to discover the key. This will frustrate the adversary who tries to use the </a:t>
            </a:r>
            <a:r>
              <a:rPr lang="en-GB" sz="1500" b="0" dirty="0" err="1">
                <a:latin typeface="Verdana" pitchFamily="34" charset="0"/>
                <a:ea typeface="Verdana" pitchFamily="34" charset="0"/>
                <a:cs typeface="Verdana" pitchFamily="34" charset="0"/>
              </a:rPr>
              <a:t>ciphertext</a:t>
            </a:r>
            <a:r>
              <a:rPr lang="en-GB" sz="1500" b="0" dirty="0">
                <a:latin typeface="Verdana" pitchFamily="34" charset="0"/>
                <a:ea typeface="Verdana" pitchFamily="34" charset="0"/>
                <a:cs typeface="Verdana" pitchFamily="34" charset="0"/>
              </a:rPr>
              <a:t> to find the key. </a:t>
            </a:r>
          </a:p>
          <a:p>
            <a:pPr marL="1385888" indent="-336550">
              <a:lnSpc>
                <a:spcPct val="90000"/>
              </a:lnSpc>
              <a:spcBef>
                <a:spcPts val="600"/>
              </a:spcBef>
              <a:spcAft>
                <a:spcPts val="600"/>
              </a:spcAft>
              <a:buFont typeface="Wingdings" pitchFamily="2" charset="2"/>
              <a:buChar char="v"/>
              <a:tabLst>
                <a:tab pos="685800" algn="l"/>
              </a:tabLst>
              <a:defRPr/>
            </a:pPr>
            <a:r>
              <a:rPr lang="en-GB" sz="1500" b="0" dirty="0">
                <a:latin typeface="Verdana" pitchFamily="34" charset="0"/>
                <a:ea typeface="Verdana" pitchFamily="34" charset="0"/>
                <a:cs typeface="Verdana" pitchFamily="34" charset="0"/>
              </a:rPr>
              <a:t>In other words, if a single bit in the key is changed, most or all bits in the </a:t>
            </a:r>
            <a:r>
              <a:rPr lang="en-GB" sz="1500" b="0" dirty="0" err="1">
                <a:latin typeface="Verdana" pitchFamily="34" charset="0"/>
                <a:ea typeface="Verdana" pitchFamily="34" charset="0"/>
                <a:cs typeface="Verdana" pitchFamily="34" charset="0"/>
              </a:rPr>
              <a:t>ciphertext</a:t>
            </a:r>
            <a:r>
              <a:rPr lang="en-GB" sz="1500" b="0" dirty="0">
                <a:latin typeface="Verdana" pitchFamily="34" charset="0"/>
                <a:ea typeface="Verdana" pitchFamily="34" charset="0"/>
                <a:cs typeface="Verdana" pitchFamily="34" charset="0"/>
              </a:rPr>
              <a:t> will also be changed.</a:t>
            </a:r>
            <a:endParaRPr lang="en-GB" sz="1800" b="0" dirty="0">
              <a:latin typeface="Verdana" pitchFamily="34" charset="0"/>
              <a:ea typeface="Verdana" pitchFamily="34" charset="0"/>
              <a:cs typeface="Verdana" pitchFamily="34" charset="0"/>
            </a:endParaRPr>
          </a:p>
        </p:txBody>
      </p:sp>
      <p:sp>
        <p:nvSpPr>
          <p:cNvPr id="2" name="Slide Number Placeholder 1"/>
          <p:cNvSpPr>
            <a:spLocks noGrp="1"/>
          </p:cNvSpPr>
          <p:nvPr>
            <p:ph type="sldNum" sz="quarter" idx="10"/>
          </p:nvPr>
        </p:nvSpPr>
        <p:spPr/>
        <p:txBody>
          <a:bodyPr/>
          <a:lstStyle/>
          <a:p>
            <a:pPr>
              <a:defRPr/>
            </a:pPr>
            <a:r>
              <a:rPr lang="en-US" smtClean="0">
                <a:solidFill>
                  <a:srgbClr val="0000FF"/>
                </a:solidFill>
              </a:rPr>
              <a:t>Slide-</a:t>
            </a:r>
            <a:fld id="{89CDD838-E7E1-4729-B91C-65DBF479667D}" type="slidenum">
              <a:rPr lang="en-US" smtClean="0"/>
              <a:pPr>
                <a:defRPr/>
              </a:pPr>
              <a:t>12</a:t>
            </a:fld>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1" name="Picture 18" descr="wh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775" y="3292475"/>
            <a:ext cx="1905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Rectangle 11"/>
          <p:cNvSpPr>
            <a:spLocks noChangeArrowheads="1"/>
          </p:cNvSpPr>
          <p:nvPr/>
        </p:nvSpPr>
        <p:spPr bwMode="auto">
          <a:xfrm>
            <a:off x="0" y="0"/>
            <a:ext cx="9144000"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2000">
                <a:latin typeface="Verdana" pitchFamily="34" charset="0"/>
                <a:ea typeface="Verdana" pitchFamily="34" charset="0"/>
                <a:cs typeface="Verdana" pitchFamily="34" charset="0"/>
              </a:rPr>
              <a:t>Brief History of Data Encryption Standard (DES)</a:t>
            </a:r>
          </a:p>
        </p:txBody>
      </p:sp>
      <p:sp>
        <p:nvSpPr>
          <p:cNvPr id="11" name="Rectangle 17"/>
          <p:cNvSpPr>
            <a:spLocks noChangeArrowheads="1"/>
          </p:cNvSpPr>
          <p:nvPr/>
        </p:nvSpPr>
        <p:spPr bwMode="auto">
          <a:xfrm>
            <a:off x="152400" y="411163"/>
            <a:ext cx="8763000" cy="5808662"/>
          </a:xfrm>
          <a:prstGeom prst="rect">
            <a:avLst/>
          </a:prstGeom>
          <a:noFill/>
          <a:ln w="9525">
            <a:noFill/>
            <a:miter lim="800000"/>
            <a:headEnd/>
            <a:tailEnd/>
          </a:ln>
        </p:spPr>
        <p:txBody>
          <a:bodyPr anchor="ctr">
            <a:spAutoFit/>
          </a:bodyPr>
          <a:lstStyle/>
          <a:p>
            <a:pPr marL="457200" indent="-457200" algn="just">
              <a:lnSpc>
                <a:spcPct val="90000"/>
              </a:lnSpc>
              <a:spcBef>
                <a:spcPts val="300"/>
              </a:spcBef>
              <a:spcAft>
                <a:spcPts val="300"/>
              </a:spcAft>
              <a:buFont typeface="Wingdings" pitchFamily="2" charset="2"/>
              <a:buChar char="Ø"/>
              <a:tabLst>
                <a:tab pos="685800" algn="l"/>
              </a:tabLst>
              <a:defRPr/>
            </a:pPr>
            <a:r>
              <a:rPr lang="en-US" sz="1600" b="0" dirty="0">
                <a:latin typeface="Verdana" pitchFamily="34" charset="0"/>
                <a:ea typeface="Verdana" pitchFamily="34" charset="0"/>
                <a:cs typeface="Verdana" pitchFamily="34" charset="0"/>
              </a:rPr>
              <a:t>The Data Encryption Standard (DES) is a </a:t>
            </a:r>
            <a:r>
              <a:rPr lang="en-US" sz="1600" b="0" dirty="0">
                <a:solidFill>
                  <a:srgbClr val="0000FF"/>
                </a:solidFill>
                <a:latin typeface="Verdana" pitchFamily="34" charset="0"/>
                <a:ea typeface="Verdana" pitchFamily="34" charset="0"/>
                <a:cs typeface="Verdana" pitchFamily="34" charset="0"/>
              </a:rPr>
              <a:t>symmetric-key block cipher </a:t>
            </a:r>
            <a:r>
              <a:rPr lang="en-US" sz="1600" b="0" dirty="0">
                <a:solidFill>
                  <a:srgbClr val="FF0000"/>
                </a:solidFill>
                <a:latin typeface="Verdana" pitchFamily="34" charset="0"/>
                <a:ea typeface="Verdana" pitchFamily="34" charset="0"/>
                <a:cs typeface="Verdana" pitchFamily="34" charset="0"/>
              </a:rPr>
              <a:t>published by </a:t>
            </a:r>
            <a:r>
              <a:rPr lang="en-US" sz="1600" b="0" dirty="0">
                <a:latin typeface="Verdana" pitchFamily="34" charset="0"/>
                <a:ea typeface="Verdana" pitchFamily="34" charset="0"/>
                <a:cs typeface="Verdana" pitchFamily="34" charset="0"/>
              </a:rPr>
              <a:t>the National Institute of Standards and Technology (</a:t>
            </a:r>
            <a:r>
              <a:rPr lang="en-US" sz="1600" b="0" dirty="0">
                <a:solidFill>
                  <a:srgbClr val="0000FF"/>
                </a:solidFill>
                <a:latin typeface="Verdana" pitchFamily="34" charset="0"/>
                <a:ea typeface="Verdana" pitchFamily="34" charset="0"/>
                <a:cs typeface="Verdana" pitchFamily="34" charset="0"/>
              </a:rPr>
              <a:t>NIST</a:t>
            </a:r>
            <a:r>
              <a:rPr lang="en-US" sz="1600" b="0" dirty="0">
                <a:latin typeface="Verdana" pitchFamily="34" charset="0"/>
                <a:ea typeface="Verdana" pitchFamily="34" charset="0"/>
                <a:cs typeface="Verdana" pitchFamily="34" charset="0"/>
              </a:rPr>
              <a:t>).</a:t>
            </a:r>
          </a:p>
          <a:p>
            <a:pPr marL="1143000" indent="-457200" algn="just">
              <a:lnSpc>
                <a:spcPct val="90000"/>
              </a:lnSpc>
              <a:spcBef>
                <a:spcPts val="300"/>
              </a:spcBef>
              <a:spcAft>
                <a:spcPts val="300"/>
              </a:spcAft>
              <a:buFont typeface="Wingdings" pitchFamily="2" charset="2"/>
              <a:buChar char="q"/>
              <a:defRPr/>
            </a:pPr>
            <a:r>
              <a:rPr lang="en-US" sz="1300" b="0" dirty="0">
                <a:latin typeface="Verdana" pitchFamily="34" charset="0"/>
                <a:ea typeface="Verdana" pitchFamily="34" charset="0"/>
                <a:cs typeface="Verdana" pitchFamily="34" charset="0"/>
              </a:rPr>
              <a:t>In 1973, NIST published a request for proposals for a national symmetric-key cryptosystem. </a:t>
            </a:r>
          </a:p>
          <a:p>
            <a:pPr marL="1143000" indent="-457200" algn="just">
              <a:lnSpc>
                <a:spcPct val="90000"/>
              </a:lnSpc>
              <a:spcBef>
                <a:spcPts val="300"/>
              </a:spcBef>
              <a:spcAft>
                <a:spcPts val="300"/>
              </a:spcAft>
              <a:buFont typeface="Wingdings" pitchFamily="2" charset="2"/>
              <a:buChar char="q"/>
              <a:defRPr/>
            </a:pPr>
            <a:r>
              <a:rPr lang="en-US" sz="1300" b="0" dirty="0">
                <a:latin typeface="Verdana" pitchFamily="34" charset="0"/>
                <a:ea typeface="Verdana" pitchFamily="34" charset="0"/>
                <a:cs typeface="Verdana" pitchFamily="34" charset="0"/>
              </a:rPr>
              <a:t>A proposal from IBM, a modification of a research project called Lucifer, was accepted as DES.</a:t>
            </a:r>
          </a:p>
          <a:p>
            <a:pPr marL="1143000" indent="-457200" algn="just">
              <a:lnSpc>
                <a:spcPct val="90000"/>
              </a:lnSpc>
              <a:spcBef>
                <a:spcPts val="300"/>
              </a:spcBef>
              <a:spcAft>
                <a:spcPts val="300"/>
              </a:spcAft>
              <a:buFont typeface="Wingdings" pitchFamily="2" charset="2"/>
              <a:buChar char="q"/>
              <a:defRPr/>
            </a:pPr>
            <a:r>
              <a:rPr lang="en-US" sz="1300" b="0" dirty="0">
                <a:latin typeface="Verdana" pitchFamily="34" charset="0"/>
                <a:ea typeface="Verdana" pitchFamily="34" charset="0"/>
                <a:cs typeface="Verdana" pitchFamily="34" charset="0"/>
              </a:rPr>
              <a:t>DES was published in the Federal Register in March 1975 as a draft of the Federal Information Processing Standard (FIPS).</a:t>
            </a:r>
          </a:p>
          <a:p>
            <a:pPr marL="1143000" indent="-457200" algn="just">
              <a:lnSpc>
                <a:spcPct val="90000"/>
              </a:lnSpc>
              <a:spcBef>
                <a:spcPts val="300"/>
              </a:spcBef>
              <a:spcAft>
                <a:spcPts val="300"/>
              </a:spcAft>
              <a:buFont typeface="Wingdings" pitchFamily="2" charset="2"/>
              <a:buChar char="q"/>
              <a:defRPr/>
            </a:pPr>
            <a:r>
              <a:rPr lang="en-US" sz="1300" b="0" dirty="0">
                <a:latin typeface="Verdana" pitchFamily="34" charset="0"/>
                <a:ea typeface="Verdana" pitchFamily="34" charset="0"/>
                <a:cs typeface="Verdana" pitchFamily="34" charset="0"/>
              </a:rPr>
              <a:t>After the publication, IBM sought technical advice from the National Security Agency (NSA) for the modification of Lucifer. </a:t>
            </a:r>
          </a:p>
          <a:p>
            <a:pPr marL="457200" indent="-457200" algn="just">
              <a:lnSpc>
                <a:spcPct val="90000"/>
              </a:lnSpc>
              <a:spcBef>
                <a:spcPts val="300"/>
              </a:spcBef>
              <a:spcAft>
                <a:spcPts val="300"/>
              </a:spcAft>
              <a:buFont typeface="Wingdings" pitchFamily="2" charset="2"/>
              <a:buChar char="Ø"/>
              <a:tabLst>
                <a:tab pos="685800" algn="l"/>
              </a:tabLst>
              <a:defRPr/>
            </a:pPr>
            <a:r>
              <a:rPr lang="en-US" sz="1600" b="0" dirty="0">
                <a:latin typeface="Verdana" pitchFamily="34" charset="0"/>
                <a:ea typeface="Verdana" pitchFamily="34" charset="0"/>
                <a:cs typeface="Verdana" pitchFamily="34" charset="0"/>
              </a:rPr>
              <a:t>The modified version of LUCIFER was put forward as a proposal for the new national encryption standard requested by the National Bureau of Standards (NBS, now known as the National Institute of Standards and Technology, NIST). It was finally adopted in 1977 as the Data Encryption Standard -DES (FIPS PUB 46).</a:t>
            </a:r>
          </a:p>
          <a:p>
            <a:pPr marL="457200" indent="-457200" algn="just">
              <a:lnSpc>
                <a:spcPct val="90000"/>
              </a:lnSpc>
              <a:spcBef>
                <a:spcPts val="300"/>
              </a:spcBef>
              <a:spcAft>
                <a:spcPts val="300"/>
              </a:spcAft>
              <a:buFont typeface="Wingdings" pitchFamily="2" charset="2"/>
              <a:buChar char="Ø"/>
              <a:tabLst>
                <a:tab pos="685800" algn="l"/>
              </a:tabLst>
              <a:defRPr/>
            </a:pPr>
            <a:r>
              <a:rPr lang="en-US" sz="1600" b="0" dirty="0">
                <a:latin typeface="Verdana" pitchFamily="34" charset="0"/>
                <a:ea typeface="Verdana" pitchFamily="34" charset="0"/>
                <a:cs typeface="Verdana" pitchFamily="34" charset="0"/>
              </a:rPr>
              <a:t>Some of the changes made to LUCIFER have been the subject of much controversy even to the present day </a:t>
            </a:r>
            <a:r>
              <a:rPr lang="en-US" sz="1600" b="0" dirty="0">
                <a:solidFill>
                  <a:srgbClr val="FF0000"/>
                </a:solidFill>
                <a:latin typeface="Verdana" pitchFamily="34" charset="0"/>
                <a:ea typeface="Verdana" pitchFamily="34" charset="0"/>
                <a:cs typeface="Verdana" pitchFamily="34" charset="0"/>
              </a:rPr>
              <a:t>for two reasons</a:t>
            </a:r>
            <a:r>
              <a:rPr lang="en-US" sz="1600" b="0" dirty="0">
                <a:latin typeface="Verdana" pitchFamily="34" charset="0"/>
                <a:ea typeface="Verdana" pitchFamily="34" charset="0"/>
                <a:cs typeface="Verdana" pitchFamily="34" charset="0"/>
              </a:rPr>
              <a:t>:</a:t>
            </a:r>
          </a:p>
          <a:p>
            <a:pPr marL="1146175" indent="-457200" algn="just">
              <a:lnSpc>
                <a:spcPct val="90000"/>
              </a:lnSpc>
              <a:spcBef>
                <a:spcPts val="600"/>
              </a:spcBef>
              <a:spcAft>
                <a:spcPts val="600"/>
              </a:spcAft>
              <a:buFont typeface="Wingdings" pitchFamily="2" charset="2"/>
              <a:buChar char="q"/>
              <a:tabLst>
                <a:tab pos="685800" algn="l"/>
              </a:tabLst>
              <a:defRPr/>
            </a:pPr>
            <a:r>
              <a:rPr lang="en-US" sz="1400" b="0" dirty="0">
                <a:latin typeface="Verdana" pitchFamily="34" charset="0"/>
                <a:ea typeface="Verdana" pitchFamily="34" charset="0"/>
                <a:cs typeface="Verdana" pitchFamily="34" charset="0"/>
              </a:rPr>
              <a:t>First, the critics questioned the small key length (only 56 bits) which could make the cipher vulnerable to brute-force attack. Even though DES actually accepts a 64 bit key as input, the remaining eight bits are used for parity checking and have no effect on DES’s security. </a:t>
            </a:r>
          </a:p>
          <a:p>
            <a:pPr marL="1146175" indent="-457200" algn="just">
              <a:lnSpc>
                <a:spcPct val="90000"/>
              </a:lnSpc>
              <a:spcBef>
                <a:spcPts val="600"/>
              </a:spcBef>
              <a:spcAft>
                <a:spcPts val="600"/>
              </a:spcAft>
              <a:buFont typeface="Wingdings" pitchFamily="2" charset="2"/>
              <a:buChar char="q"/>
              <a:tabLst>
                <a:tab pos="685800" algn="l"/>
              </a:tabLst>
              <a:defRPr/>
            </a:pPr>
            <a:r>
              <a:rPr lang="en-US" sz="1400" b="0" dirty="0">
                <a:latin typeface="Verdana" pitchFamily="34" charset="0"/>
                <a:ea typeface="Verdana" pitchFamily="34" charset="0"/>
                <a:cs typeface="Verdana" pitchFamily="34" charset="0"/>
              </a:rPr>
              <a:t>Second, critics were concerned about some hidden design behind the internal structure of DES. They were suspicious that some part of the structure (e.g. the S-boxes) may have some hidden trapdoor that would allow the NSA to decrypt the message without the need for the key. </a:t>
            </a:r>
            <a:endParaRPr lang="en-GB" sz="1800" b="0" dirty="0">
              <a:latin typeface="Verdana" pitchFamily="34" charset="0"/>
              <a:ea typeface="Verdana" pitchFamily="34" charset="0"/>
              <a:cs typeface="Verdana" pitchFamily="34" charset="0"/>
            </a:endParaRPr>
          </a:p>
        </p:txBody>
      </p:sp>
      <p:sp>
        <p:nvSpPr>
          <p:cNvPr id="2" name="Slide Number Placeholder 1"/>
          <p:cNvSpPr>
            <a:spLocks noGrp="1"/>
          </p:cNvSpPr>
          <p:nvPr>
            <p:ph type="sldNum" sz="quarter" idx="10"/>
          </p:nvPr>
        </p:nvSpPr>
        <p:spPr/>
        <p:txBody>
          <a:bodyPr/>
          <a:lstStyle/>
          <a:p>
            <a:pPr>
              <a:defRPr/>
            </a:pPr>
            <a:r>
              <a:rPr lang="en-US" smtClean="0">
                <a:solidFill>
                  <a:srgbClr val="0000FF"/>
                </a:solidFill>
              </a:rPr>
              <a:t>Slide-</a:t>
            </a:r>
            <a:fld id="{89CDD838-E7E1-4729-B91C-65DBF479667D}" type="slidenum">
              <a:rPr lang="en-US" smtClean="0"/>
              <a:pPr>
                <a:defRPr/>
              </a:pPr>
              <a:t>13</a:t>
            </a:fld>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5" name="Picture 18" descr="wh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775" y="3292475"/>
            <a:ext cx="1905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6" name="Rectangle 11"/>
          <p:cNvSpPr>
            <a:spLocks noChangeArrowheads="1"/>
          </p:cNvSpPr>
          <p:nvPr/>
        </p:nvSpPr>
        <p:spPr bwMode="auto">
          <a:xfrm>
            <a:off x="0" y="0"/>
            <a:ext cx="9144000"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2000">
                <a:latin typeface="Verdana" pitchFamily="34" charset="0"/>
                <a:ea typeface="Verdana" pitchFamily="34" charset="0"/>
                <a:cs typeface="Verdana" pitchFamily="34" charset="0"/>
              </a:rPr>
              <a:t>Overview of DES</a:t>
            </a:r>
          </a:p>
        </p:txBody>
      </p:sp>
      <p:sp>
        <p:nvSpPr>
          <p:cNvPr id="38917" name="Rectangle 17"/>
          <p:cNvSpPr>
            <a:spLocks noChangeArrowheads="1"/>
          </p:cNvSpPr>
          <p:nvPr/>
        </p:nvSpPr>
        <p:spPr bwMode="auto">
          <a:xfrm>
            <a:off x="152400" y="520700"/>
            <a:ext cx="8763000" cy="605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marL="457200" indent="-457200" algn="just">
              <a:lnSpc>
                <a:spcPct val="90000"/>
              </a:lnSpc>
              <a:spcBef>
                <a:spcPts val="600"/>
              </a:spcBef>
              <a:spcAft>
                <a:spcPts val="600"/>
              </a:spcAft>
              <a:buFont typeface="Wingdings" pitchFamily="2" charset="2"/>
              <a:buChar char="Ø"/>
              <a:tabLst>
                <a:tab pos="685800" algn="l"/>
              </a:tabLst>
            </a:pPr>
            <a:r>
              <a:rPr lang="en-US" sz="1800" b="0" dirty="0">
                <a:ln>
                  <a:solidFill>
                    <a:srgbClr val="0000FF"/>
                  </a:solidFill>
                </a:ln>
                <a:latin typeface="Verdana" pitchFamily="34" charset="0"/>
                <a:ea typeface="Verdana" pitchFamily="34" charset="0"/>
                <a:cs typeface="Verdana" pitchFamily="34" charset="0"/>
              </a:rPr>
              <a:t>DES is a 64 bit block cipher </a:t>
            </a:r>
            <a:r>
              <a:rPr lang="en-US" sz="1800" b="0" dirty="0">
                <a:ln>
                  <a:solidFill>
                    <a:srgbClr val="0000FF"/>
                  </a:solidFill>
                </a:ln>
                <a:solidFill>
                  <a:srgbClr val="FF0000"/>
                </a:solidFill>
                <a:latin typeface="Verdana" pitchFamily="34" charset="0"/>
                <a:ea typeface="Verdana" pitchFamily="34" charset="0"/>
                <a:cs typeface="Verdana" pitchFamily="34" charset="0"/>
              </a:rPr>
              <a:t>with key length 56 bits</a:t>
            </a:r>
            <a:r>
              <a:rPr lang="en-US" sz="1800" b="0" dirty="0">
                <a:ln>
                  <a:solidFill>
                    <a:srgbClr val="0000FF"/>
                  </a:solidFill>
                </a:ln>
                <a:latin typeface="Verdana" pitchFamily="34" charset="0"/>
                <a:ea typeface="Verdana" pitchFamily="34" charset="0"/>
                <a:cs typeface="Verdana" pitchFamily="34" charset="0"/>
              </a:rPr>
              <a:t>. </a:t>
            </a:r>
          </a:p>
          <a:p>
            <a:pPr marL="457200" indent="-457200" algn="just">
              <a:lnSpc>
                <a:spcPct val="90000"/>
              </a:lnSpc>
              <a:spcBef>
                <a:spcPts val="600"/>
              </a:spcBef>
              <a:spcAft>
                <a:spcPts val="600"/>
              </a:spcAft>
              <a:buFont typeface="Wingdings" pitchFamily="2" charset="2"/>
              <a:buChar char="Ø"/>
              <a:tabLst>
                <a:tab pos="685800" algn="l"/>
              </a:tabLst>
            </a:pPr>
            <a:r>
              <a:rPr lang="en-US" sz="1800" b="0" dirty="0">
                <a:latin typeface="Verdana" pitchFamily="34" charset="0"/>
                <a:ea typeface="Verdana" pitchFamily="34" charset="0"/>
                <a:cs typeface="Verdana" pitchFamily="34" charset="0"/>
              </a:rPr>
              <a:t>In DES, the plaintext input bit string is divided into 64-bit blocks and each block is encrypted using the same 56-bit key. The same key is used for decryption. Hence, DES is a symmetric block cipher.</a:t>
            </a:r>
          </a:p>
          <a:p>
            <a:pPr marL="457200" indent="-457200" algn="just">
              <a:lnSpc>
                <a:spcPct val="90000"/>
              </a:lnSpc>
              <a:spcBef>
                <a:spcPts val="600"/>
              </a:spcBef>
              <a:spcAft>
                <a:spcPts val="600"/>
              </a:spcAft>
              <a:buFont typeface="Wingdings" pitchFamily="2" charset="2"/>
              <a:buChar char="Ø"/>
              <a:tabLst>
                <a:tab pos="685800" algn="l"/>
              </a:tabLst>
            </a:pPr>
            <a:r>
              <a:rPr lang="en-US" sz="1800" b="0" dirty="0">
                <a:latin typeface="Verdana" pitchFamily="34" charset="0"/>
                <a:ea typeface="Verdana" pitchFamily="34" charset="0"/>
                <a:cs typeface="Verdana" pitchFamily="34" charset="0"/>
              </a:rPr>
              <a:t>It was designed by IBM in 1976 for the National Bureau of Standards (NBS), with approval from the National Security Agency (NSA).</a:t>
            </a:r>
          </a:p>
          <a:p>
            <a:pPr marL="457200" indent="-457200" algn="just">
              <a:lnSpc>
                <a:spcPct val="90000"/>
              </a:lnSpc>
              <a:spcBef>
                <a:spcPts val="600"/>
              </a:spcBef>
              <a:spcAft>
                <a:spcPts val="600"/>
              </a:spcAft>
              <a:buFont typeface="Wingdings" pitchFamily="2" charset="2"/>
              <a:buChar char="Ø"/>
              <a:tabLst>
                <a:tab pos="685800" algn="l"/>
              </a:tabLst>
            </a:pPr>
            <a:r>
              <a:rPr lang="en-US" sz="1800" b="0" dirty="0">
                <a:latin typeface="Verdana" pitchFamily="34" charset="0"/>
                <a:ea typeface="Verdana" pitchFamily="34" charset="0"/>
                <a:cs typeface="Verdana" pitchFamily="34" charset="0"/>
              </a:rPr>
              <a:t>It had been used as a standard method of encryption until 2000, but with increase in speed in computers, it is no more considered secure as a cryptanalyst can break the code by exhaustively searching for all the keys using a fast computer.</a:t>
            </a:r>
          </a:p>
          <a:p>
            <a:pPr marL="457200" indent="-457200" algn="just">
              <a:lnSpc>
                <a:spcPct val="90000"/>
              </a:lnSpc>
              <a:spcBef>
                <a:spcPts val="600"/>
              </a:spcBef>
              <a:spcAft>
                <a:spcPts val="600"/>
              </a:spcAft>
              <a:buFont typeface="Wingdings" pitchFamily="2" charset="2"/>
              <a:buChar char="Ø"/>
              <a:tabLst>
                <a:tab pos="685800" algn="l"/>
              </a:tabLst>
            </a:pPr>
            <a:r>
              <a:rPr lang="en-US" sz="1800" b="0" dirty="0">
                <a:latin typeface="Verdana" pitchFamily="34" charset="0"/>
                <a:ea typeface="Verdana" pitchFamily="34" charset="0"/>
                <a:cs typeface="Verdana" pitchFamily="34" charset="0"/>
              </a:rPr>
              <a:t>However, a modification of DES, called triple DES (or 3 DES), is now used which is more secure and is difficult to break. </a:t>
            </a:r>
          </a:p>
          <a:p>
            <a:pPr marL="457200" indent="-457200" algn="just">
              <a:lnSpc>
                <a:spcPct val="90000"/>
              </a:lnSpc>
              <a:spcBef>
                <a:spcPts val="600"/>
              </a:spcBef>
              <a:spcAft>
                <a:spcPts val="600"/>
              </a:spcAft>
              <a:buFont typeface="Wingdings" pitchFamily="2" charset="2"/>
              <a:buChar char="Ø"/>
              <a:tabLst>
                <a:tab pos="685800" algn="l"/>
              </a:tabLst>
            </a:pPr>
            <a:r>
              <a:rPr lang="en-US" sz="1800" b="0" dirty="0">
                <a:latin typeface="Verdana" pitchFamily="34" charset="0"/>
                <a:ea typeface="Verdana" pitchFamily="34" charset="0"/>
                <a:cs typeface="Verdana" pitchFamily="34" charset="0"/>
              </a:rPr>
              <a:t>From 2001, DES has been replaced by a new standard known as the Advanced Encryption Standard (AES).</a:t>
            </a:r>
          </a:p>
          <a:p>
            <a:pPr marL="457200" indent="-457200" algn="just">
              <a:lnSpc>
                <a:spcPct val="90000"/>
              </a:lnSpc>
              <a:spcBef>
                <a:spcPts val="600"/>
              </a:spcBef>
              <a:spcAft>
                <a:spcPts val="600"/>
              </a:spcAft>
              <a:buFont typeface="Wingdings" pitchFamily="2" charset="2"/>
              <a:buChar char="Ø"/>
              <a:tabLst>
                <a:tab pos="685800" algn="l"/>
              </a:tabLst>
            </a:pPr>
            <a:r>
              <a:rPr lang="en-US" sz="1800" b="0" dirty="0">
                <a:latin typeface="Verdana" pitchFamily="34" charset="0"/>
                <a:ea typeface="Verdana" pitchFamily="34" charset="0"/>
                <a:cs typeface="Verdana" pitchFamily="34" charset="0"/>
              </a:rPr>
              <a:t>After 25 years of analysis, the only security problem with DES found is that its key length is too short. </a:t>
            </a:r>
          </a:p>
          <a:p>
            <a:pPr marL="457200" indent="-457200" algn="just">
              <a:lnSpc>
                <a:spcPct val="90000"/>
              </a:lnSpc>
              <a:spcBef>
                <a:spcPts val="600"/>
              </a:spcBef>
              <a:spcAft>
                <a:spcPts val="600"/>
              </a:spcAft>
              <a:buFont typeface="Wingdings" pitchFamily="2" charset="2"/>
              <a:buChar char="Ø"/>
              <a:tabLst>
                <a:tab pos="685800" algn="l"/>
              </a:tabLst>
            </a:pPr>
            <a:r>
              <a:rPr lang="en-US" sz="1800" b="0" dirty="0">
                <a:latin typeface="Verdana" pitchFamily="34" charset="0"/>
                <a:ea typeface="Verdana" pitchFamily="34" charset="0"/>
                <a:cs typeface="Verdana" pitchFamily="34" charset="0"/>
              </a:rPr>
              <a:t>Although it’s wide spread use came to an end in 2000, its design idea is still used in most block ciphers.</a:t>
            </a:r>
          </a:p>
          <a:p>
            <a:pPr marL="457200" indent="-457200" algn="just">
              <a:lnSpc>
                <a:spcPct val="90000"/>
              </a:lnSpc>
              <a:spcBef>
                <a:spcPts val="600"/>
              </a:spcBef>
              <a:spcAft>
                <a:spcPts val="600"/>
              </a:spcAft>
              <a:buFont typeface="Wingdings" pitchFamily="2" charset="2"/>
              <a:buChar char="Ø"/>
              <a:tabLst>
                <a:tab pos="685800" algn="l"/>
              </a:tabLst>
            </a:pPr>
            <a:endParaRPr lang="en-GB" sz="1800" b="0" dirty="0">
              <a:latin typeface="Verdana" pitchFamily="34" charset="0"/>
              <a:ea typeface="Verdana" pitchFamily="34" charset="0"/>
              <a:cs typeface="Verdana" pitchFamily="34" charset="0"/>
            </a:endParaRPr>
          </a:p>
        </p:txBody>
      </p:sp>
      <p:sp>
        <p:nvSpPr>
          <p:cNvPr id="2" name="Slide Number Placeholder 1"/>
          <p:cNvSpPr>
            <a:spLocks noGrp="1"/>
          </p:cNvSpPr>
          <p:nvPr>
            <p:ph type="sldNum" sz="quarter" idx="10"/>
          </p:nvPr>
        </p:nvSpPr>
        <p:spPr/>
        <p:txBody>
          <a:bodyPr/>
          <a:lstStyle/>
          <a:p>
            <a:pPr>
              <a:defRPr/>
            </a:pPr>
            <a:r>
              <a:rPr lang="en-US" smtClean="0">
                <a:solidFill>
                  <a:srgbClr val="0000FF"/>
                </a:solidFill>
              </a:rPr>
              <a:t>Slide-</a:t>
            </a:r>
            <a:fld id="{89CDD838-E7E1-4729-B91C-65DBF479667D}" type="slidenum">
              <a:rPr lang="en-US" smtClean="0"/>
              <a:pPr>
                <a:defRPr/>
              </a:pPr>
              <a:t>14</a:t>
            </a:fld>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18" descr="wh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775" y="3292475"/>
            <a:ext cx="1905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4" name="Rectangle 11"/>
          <p:cNvSpPr>
            <a:spLocks noChangeArrowheads="1"/>
          </p:cNvSpPr>
          <p:nvPr/>
        </p:nvSpPr>
        <p:spPr bwMode="auto">
          <a:xfrm>
            <a:off x="0" y="0"/>
            <a:ext cx="9144000"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altLang="en-US" sz="2000">
                <a:latin typeface="Verdana" pitchFamily="34" charset="0"/>
                <a:ea typeface="Verdana" pitchFamily="34" charset="0"/>
                <a:cs typeface="Verdana" pitchFamily="34" charset="0"/>
              </a:rPr>
              <a:t>DES Algorithm/DES Structure/ Encryption of the DES:</a:t>
            </a:r>
            <a:endParaRPr lang="en-US" altLang="en-US" sz="2000">
              <a:latin typeface="Verdana" pitchFamily="34" charset="0"/>
              <a:ea typeface="Verdana" pitchFamily="34" charset="0"/>
              <a:cs typeface="Verdana" pitchFamily="34" charset="0"/>
            </a:endParaRPr>
          </a:p>
        </p:txBody>
      </p:sp>
      <p:sp>
        <p:nvSpPr>
          <p:cNvPr id="11" name="Rectangle 17"/>
          <p:cNvSpPr>
            <a:spLocks noChangeArrowheads="1"/>
          </p:cNvSpPr>
          <p:nvPr/>
        </p:nvSpPr>
        <p:spPr bwMode="auto">
          <a:xfrm>
            <a:off x="76200" y="381000"/>
            <a:ext cx="8763000" cy="6340475"/>
          </a:xfrm>
          <a:prstGeom prst="rect">
            <a:avLst/>
          </a:prstGeom>
          <a:noFill/>
          <a:ln w="9525">
            <a:noFill/>
            <a:miter lim="800000"/>
            <a:headEnd/>
            <a:tailEnd/>
          </a:ln>
        </p:spPr>
        <p:txBody>
          <a:bodyPr anchor="ctr">
            <a:spAutoFit/>
          </a:bodyPr>
          <a:lstStyle/>
          <a:p>
            <a:pPr marL="465138" indent="-465138">
              <a:spcBef>
                <a:spcPts val="600"/>
              </a:spcBef>
              <a:spcAft>
                <a:spcPts val="600"/>
              </a:spcAft>
              <a:buFont typeface="Wingdings" pitchFamily="2" charset="2"/>
              <a:buChar char="Ø"/>
              <a:defRPr/>
            </a:pPr>
            <a:r>
              <a:rPr lang="en-US" sz="1800" b="0" dirty="0">
                <a:latin typeface="Verdana" pitchFamily="34" charset="0"/>
                <a:ea typeface="Verdana" pitchFamily="34" charset="0"/>
                <a:cs typeface="Verdana" pitchFamily="34" charset="0"/>
              </a:rPr>
              <a:t>The actual DES encryption algorithm is quite complex.</a:t>
            </a:r>
          </a:p>
          <a:p>
            <a:pPr marL="465138" indent="-465138">
              <a:spcBef>
                <a:spcPts val="600"/>
              </a:spcBef>
              <a:spcAft>
                <a:spcPts val="600"/>
              </a:spcAft>
              <a:buFont typeface="Wingdings" pitchFamily="2" charset="2"/>
              <a:buChar char="Ø"/>
              <a:defRPr/>
            </a:pPr>
            <a:r>
              <a:rPr lang="en-US" sz="1800" b="0" dirty="0">
                <a:latin typeface="Verdana" pitchFamily="34" charset="0"/>
                <a:ea typeface="Verdana" pitchFamily="34" charset="0"/>
                <a:cs typeface="Verdana" pitchFamily="34" charset="0"/>
              </a:rPr>
              <a:t>Plaintext is broken into blocks of length </a:t>
            </a:r>
            <a:r>
              <a:rPr lang="en-US" sz="1800" b="0" dirty="0">
                <a:solidFill>
                  <a:srgbClr val="FF0000"/>
                </a:solidFill>
                <a:latin typeface="Verdana" pitchFamily="34" charset="0"/>
                <a:ea typeface="Verdana" pitchFamily="34" charset="0"/>
                <a:cs typeface="Verdana" pitchFamily="34" charset="0"/>
              </a:rPr>
              <a:t>64</a:t>
            </a:r>
            <a:r>
              <a:rPr lang="en-US" sz="1800" b="0" dirty="0">
                <a:latin typeface="Verdana" pitchFamily="34" charset="0"/>
                <a:ea typeface="Verdana" pitchFamily="34" charset="0"/>
                <a:cs typeface="Verdana" pitchFamily="34" charset="0"/>
              </a:rPr>
              <a:t> bits. Each 64-bit block of plaintext is encrypted using a </a:t>
            </a:r>
            <a:r>
              <a:rPr lang="en-US" sz="1800" b="0" dirty="0">
                <a:solidFill>
                  <a:srgbClr val="0000FF"/>
                </a:solidFill>
                <a:latin typeface="Verdana" pitchFamily="34" charset="0"/>
                <a:ea typeface="Verdana" pitchFamily="34" charset="0"/>
                <a:cs typeface="Verdana" pitchFamily="34" charset="0"/>
              </a:rPr>
              <a:t>56-bit</a:t>
            </a:r>
            <a:r>
              <a:rPr lang="en-US" sz="1800" b="0" dirty="0">
                <a:latin typeface="Verdana" pitchFamily="34" charset="0"/>
                <a:ea typeface="Verdana" pitchFamily="34" charset="0"/>
                <a:cs typeface="Verdana" pitchFamily="34" charset="0"/>
              </a:rPr>
              <a:t> key.</a:t>
            </a:r>
          </a:p>
          <a:p>
            <a:pPr marL="465138" indent="-465138">
              <a:spcBef>
                <a:spcPts val="600"/>
              </a:spcBef>
              <a:spcAft>
                <a:spcPts val="600"/>
              </a:spcAft>
              <a:buFont typeface="Wingdings" pitchFamily="2" charset="2"/>
              <a:buChar char="Ø"/>
              <a:defRPr/>
            </a:pPr>
            <a:r>
              <a:rPr lang="en-US" sz="1800" b="0" dirty="0">
                <a:latin typeface="Verdana" pitchFamily="34" charset="0"/>
                <a:ea typeface="Verdana" pitchFamily="34" charset="0"/>
                <a:cs typeface="Verdana" pitchFamily="34" charset="0"/>
              </a:rPr>
              <a:t>A 56-bit key k is fed into a </a:t>
            </a:r>
            <a:r>
              <a:rPr lang="en-US" sz="1800" b="0" dirty="0" err="1">
                <a:latin typeface="Verdana" pitchFamily="34" charset="0"/>
                <a:ea typeface="Verdana" pitchFamily="34" charset="0"/>
                <a:cs typeface="Verdana" pitchFamily="34" charset="0"/>
              </a:rPr>
              <a:t>subkey</a:t>
            </a:r>
            <a:r>
              <a:rPr lang="en-US" sz="1800" b="0" dirty="0">
                <a:latin typeface="Verdana" pitchFamily="34" charset="0"/>
                <a:ea typeface="Verdana" pitchFamily="34" charset="0"/>
                <a:cs typeface="Verdana" pitchFamily="34" charset="0"/>
              </a:rPr>
              <a:t> generating algorithm to produce </a:t>
            </a:r>
            <a:r>
              <a:rPr lang="en-US" sz="1800" b="0" dirty="0">
                <a:solidFill>
                  <a:srgbClr val="0000FF"/>
                </a:solidFill>
                <a:latin typeface="Verdana" pitchFamily="34" charset="0"/>
                <a:ea typeface="Verdana" pitchFamily="34" charset="0"/>
                <a:cs typeface="Verdana" pitchFamily="34" charset="0"/>
              </a:rPr>
              <a:t>16</a:t>
            </a:r>
            <a:r>
              <a:rPr lang="en-US" sz="1800" b="0" dirty="0">
                <a:latin typeface="Verdana" pitchFamily="34" charset="0"/>
                <a:ea typeface="Verdana" pitchFamily="34" charset="0"/>
                <a:cs typeface="Verdana" pitchFamily="34" charset="0"/>
              </a:rPr>
              <a:t> round </a:t>
            </a:r>
            <a:r>
              <a:rPr lang="en-US" sz="1800" b="0" dirty="0" err="1">
                <a:latin typeface="Verdana" pitchFamily="34" charset="0"/>
                <a:ea typeface="Verdana" pitchFamily="34" charset="0"/>
                <a:cs typeface="Verdana" pitchFamily="34" charset="0"/>
              </a:rPr>
              <a:t>subkeys</a:t>
            </a:r>
            <a:r>
              <a:rPr lang="en-US" sz="1800" b="0" dirty="0">
                <a:latin typeface="Verdana" pitchFamily="34" charset="0"/>
                <a:ea typeface="Verdana" pitchFamily="34" charset="0"/>
                <a:cs typeface="Verdana" pitchFamily="34" charset="0"/>
              </a:rPr>
              <a:t> k</a:t>
            </a:r>
            <a:r>
              <a:rPr lang="en-US" sz="1800" b="0" baseline="-25000" dirty="0">
                <a:latin typeface="Verdana" pitchFamily="34" charset="0"/>
                <a:ea typeface="Verdana" pitchFamily="34" charset="0"/>
                <a:cs typeface="Verdana" pitchFamily="34" charset="0"/>
              </a:rPr>
              <a:t>1</a:t>
            </a:r>
            <a:r>
              <a:rPr lang="en-US" sz="1800" b="0" dirty="0">
                <a:latin typeface="Verdana" pitchFamily="34" charset="0"/>
                <a:ea typeface="Verdana" pitchFamily="34" charset="0"/>
                <a:cs typeface="Verdana" pitchFamily="34" charset="0"/>
              </a:rPr>
              <a:t>, k</a:t>
            </a:r>
            <a:r>
              <a:rPr lang="en-US" sz="1800" b="0" baseline="-25000" dirty="0">
                <a:latin typeface="Verdana" pitchFamily="34" charset="0"/>
                <a:ea typeface="Verdana" pitchFamily="34" charset="0"/>
                <a:cs typeface="Verdana" pitchFamily="34" charset="0"/>
              </a:rPr>
              <a:t>2</a:t>
            </a:r>
            <a:r>
              <a:rPr lang="en-US" sz="1800" b="0" dirty="0">
                <a:latin typeface="Verdana" pitchFamily="34" charset="0"/>
                <a:ea typeface="Verdana" pitchFamily="34" charset="0"/>
                <a:cs typeface="Verdana" pitchFamily="34" charset="0"/>
              </a:rPr>
              <a:t>, k</a:t>
            </a:r>
            <a:r>
              <a:rPr lang="en-US" sz="1800" b="0" baseline="-25000" dirty="0">
                <a:latin typeface="Verdana" pitchFamily="34" charset="0"/>
                <a:ea typeface="Verdana" pitchFamily="34" charset="0"/>
                <a:cs typeface="Verdana" pitchFamily="34" charset="0"/>
              </a:rPr>
              <a:t>3</a:t>
            </a:r>
            <a:r>
              <a:rPr lang="en-US" sz="1800" b="0" dirty="0">
                <a:latin typeface="Verdana" pitchFamily="34" charset="0"/>
                <a:ea typeface="Verdana" pitchFamily="34" charset="0"/>
                <a:cs typeface="Verdana" pitchFamily="34" charset="0"/>
              </a:rPr>
              <a:t>, ……., k</a:t>
            </a:r>
            <a:r>
              <a:rPr lang="en-US" sz="1800" b="0" baseline="-25000" dirty="0">
                <a:latin typeface="Verdana" pitchFamily="34" charset="0"/>
                <a:ea typeface="Verdana" pitchFamily="34" charset="0"/>
                <a:cs typeface="Verdana" pitchFamily="34" charset="0"/>
              </a:rPr>
              <a:t>16</a:t>
            </a:r>
            <a:r>
              <a:rPr lang="en-US" sz="1800" b="0" dirty="0">
                <a:latin typeface="Verdana" pitchFamily="34" charset="0"/>
                <a:ea typeface="Verdana" pitchFamily="34" charset="0"/>
                <a:cs typeface="Verdana" pitchFamily="34" charset="0"/>
              </a:rPr>
              <a:t> of length </a:t>
            </a:r>
            <a:r>
              <a:rPr lang="en-US" sz="1800" b="0" dirty="0">
                <a:solidFill>
                  <a:srgbClr val="FF0000"/>
                </a:solidFill>
                <a:latin typeface="Verdana" pitchFamily="34" charset="0"/>
                <a:ea typeface="Verdana" pitchFamily="34" charset="0"/>
                <a:cs typeface="Verdana" pitchFamily="34" charset="0"/>
              </a:rPr>
              <a:t>48</a:t>
            </a:r>
            <a:r>
              <a:rPr lang="en-US" sz="1800" b="0" dirty="0">
                <a:latin typeface="Verdana" pitchFamily="34" charset="0"/>
                <a:ea typeface="Verdana" pitchFamily="34" charset="0"/>
                <a:cs typeface="Verdana" pitchFamily="34" charset="0"/>
              </a:rPr>
              <a:t> bits each.</a:t>
            </a:r>
          </a:p>
          <a:p>
            <a:pPr marL="1139825" indent="-450850">
              <a:spcBef>
                <a:spcPts val="600"/>
              </a:spcBef>
              <a:spcAft>
                <a:spcPts val="600"/>
              </a:spcAft>
              <a:buFont typeface="Wingdings" pitchFamily="2" charset="2"/>
              <a:buChar char="q"/>
              <a:defRPr/>
            </a:pPr>
            <a:r>
              <a:rPr lang="en-US" sz="1600" b="0" dirty="0">
                <a:latin typeface="Verdana" pitchFamily="34" charset="0"/>
                <a:ea typeface="Verdana" pitchFamily="34" charset="0"/>
                <a:cs typeface="Verdana" pitchFamily="34" charset="0"/>
              </a:rPr>
              <a:t>At first, an initial permutation (IP) is performed on the 64-bit block of plaintext. (The initial permutation rearranges the bits of the plaintext to form the “permuted input” based on the IP table shown in </a:t>
            </a:r>
            <a:r>
              <a:rPr lang="en-US" sz="1600" b="0" dirty="0">
                <a:solidFill>
                  <a:srgbClr val="FF0000"/>
                </a:solidFill>
                <a:latin typeface="Verdana" pitchFamily="34" charset="0"/>
                <a:ea typeface="Verdana" pitchFamily="34" charset="0"/>
                <a:cs typeface="Verdana" pitchFamily="34" charset="0"/>
              </a:rPr>
              <a:t>Table-5</a:t>
            </a:r>
            <a:r>
              <a:rPr lang="en-US" sz="1600" b="0" dirty="0">
                <a:latin typeface="Verdana" pitchFamily="34" charset="0"/>
                <a:ea typeface="Verdana" pitchFamily="34" charset="0"/>
                <a:cs typeface="Verdana" pitchFamily="34" charset="0"/>
              </a:rPr>
              <a:t>).</a:t>
            </a:r>
          </a:p>
          <a:p>
            <a:pPr marL="1139825" indent="-450850">
              <a:spcBef>
                <a:spcPts val="600"/>
              </a:spcBef>
              <a:spcAft>
                <a:spcPts val="600"/>
              </a:spcAft>
              <a:buFont typeface="Wingdings" pitchFamily="2" charset="2"/>
              <a:buChar char="q"/>
              <a:defRPr/>
            </a:pPr>
            <a:r>
              <a:rPr lang="en-US" sz="1600" b="0" dirty="0">
                <a:latin typeface="Verdana" pitchFamily="34" charset="0"/>
                <a:ea typeface="Verdana" pitchFamily="34" charset="0"/>
                <a:cs typeface="Verdana" pitchFamily="34" charset="0"/>
              </a:rPr>
              <a:t>After initial permutation, the 64-bit permuted block is divided into two 32-bit sub-blocks represented by L</a:t>
            </a:r>
            <a:r>
              <a:rPr lang="en-US" sz="1600" b="0" baseline="-25000" dirty="0">
                <a:latin typeface="Verdana" pitchFamily="34" charset="0"/>
                <a:ea typeface="Verdana" pitchFamily="34" charset="0"/>
                <a:cs typeface="Verdana" pitchFamily="34" charset="0"/>
              </a:rPr>
              <a:t>0</a:t>
            </a:r>
            <a:r>
              <a:rPr lang="en-US" sz="1600" b="0" dirty="0">
                <a:latin typeface="Verdana" pitchFamily="34" charset="0"/>
                <a:ea typeface="Verdana" pitchFamily="34" charset="0"/>
                <a:cs typeface="Verdana" pitchFamily="34" charset="0"/>
              </a:rPr>
              <a:t> and R</a:t>
            </a:r>
            <a:r>
              <a:rPr lang="en-US" sz="1600" b="0" baseline="-25000" dirty="0">
                <a:latin typeface="Verdana" pitchFamily="34" charset="0"/>
                <a:ea typeface="Verdana" pitchFamily="34" charset="0"/>
                <a:cs typeface="Verdana" pitchFamily="34" charset="0"/>
              </a:rPr>
              <a:t>0</a:t>
            </a:r>
            <a:r>
              <a:rPr lang="en-US" sz="1600" b="0" dirty="0">
                <a:latin typeface="Verdana" pitchFamily="34" charset="0"/>
                <a:ea typeface="Verdana" pitchFamily="34" charset="0"/>
                <a:cs typeface="Verdana" pitchFamily="34" charset="0"/>
              </a:rPr>
              <a:t> as the left and right sub-block respectively.</a:t>
            </a:r>
          </a:p>
          <a:p>
            <a:pPr marL="1139825" indent="-450850">
              <a:spcBef>
                <a:spcPts val="600"/>
              </a:spcBef>
              <a:spcAft>
                <a:spcPts val="600"/>
              </a:spcAft>
              <a:buFont typeface="Wingdings" pitchFamily="2" charset="2"/>
              <a:buChar char="q"/>
              <a:defRPr/>
            </a:pPr>
            <a:r>
              <a:rPr lang="en-US" sz="1600" b="0" dirty="0">
                <a:latin typeface="Verdana" pitchFamily="34" charset="0"/>
                <a:ea typeface="Verdana" pitchFamily="34" charset="0"/>
                <a:cs typeface="Verdana" pitchFamily="34" charset="0"/>
              </a:rPr>
              <a:t>The encryption then proceeds through 16 rounds of identical operations using a different sub-key of length 48-bit in each round on the left and right halves of the block. (As shown in the figure, the inputs to each round consist of the L</a:t>
            </a:r>
            <a:r>
              <a:rPr lang="en-US" sz="1600" b="0" baseline="-25000" dirty="0">
                <a:latin typeface="Verdana" pitchFamily="34" charset="0"/>
                <a:ea typeface="Verdana" pitchFamily="34" charset="0"/>
                <a:cs typeface="Verdana" pitchFamily="34" charset="0"/>
              </a:rPr>
              <a:t>i</a:t>
            </a:r>
            <a:r>
              <a:rPr lang="en-US" sz="1600" b="0" dirty="0">
                <a:latin typeface="Verdana" pitchFamily="34" charset="0"/>
                <a:ea typeface="Verdana" pitchFamily="34" charset="0"/>
                <a:cs typeface="Verdana" pitchFamily="34" charset="0"/>
              </a:rPr>
              <a:t>, </a:t>
            </a:r>
            <a:r>
              <a:rPr lang="en-US" sz="1600" b="0" dirty="0" err="1">
                <a:latin typeface="Verdana" pitchFamily="34" charset="0"/>
                <a:ea typeface="Verdana" pitchFamily="34" charset="0"/>
                <a:cs typeface="Verdana" pitchFamily="34" charset="0"/>
              </a:rPr>
              <a:t>R</a:t>
            </a:r>
            <a:r>
              <a:rPr lang="en-US" sz="1600" b="0" baseline="-25000" dirty="0" err="1">
                <a:latin typeface="Verdana" pitchFamily="34" charset="0"/>
                <a:ea typeface="Verdana" pitchFamily="34" charset="0"/>
                <a:cs typeface="Verdana" pitchFamily="34" charset="0"/>
              </a:rPr>
              <a:t>i</a:t>
            </a:r>
            <a:r>
              <a:rPr lang="en-US" sz="1600" b="0" dirty="0">
                <a:latin typeface="Verdana" pitchFamily="34" charset="0"/>
                <a:ea typeface="Verdana" pitchFamily="34" charset="0"/>
                <a:cs typeface="Verdana" pitchFamily="34" charset="0"/>
              </a:rPr>
              <a:t> pair and a 48 bit </a:t>
            </a:r>
            <a:r>
              <a:rPr lang="en-US" sz="1600" b="0" dirty="0" err="1">
                <a:latin typeface="Verdana" pitchFamily="34" charset="0"/>
                <a:ea typeface="Verdana" pitchFamily="34" charset="0"/>
                <a:cs typeface="Verdana" pitchFamily="34" charset="0"/>
              </a:rPr>
              <a:t>subkey</a:t>
            </a:r>
            <a:r>
              <a:rPr lang="en-US" sz="1600" b="0" dirty="0">
                <a:latin typeface="Verdana" pitchFamily="34" charset="0"/>
                <a:ea typeface="Verdana" pitchFamily="34" charset="0"/>
                <a:cs typeface="Verdana" pitchFamily="34" charset="0"/>
              </a:rPr>
              <a:t> which is a shifted and contracted version of the original 56 bit key). </a:t>
            </a:r>
          </a:p>
          <a:p>
            <a:pPr marL="2054225" indent="-346075">
              <a:spcBef>
                <a:spcPts val="600"/>
              </a:spcBef>
              <a:spcAft>
                <a:spcPts val="600"/>
              </a:spcAft>
              <a:buFont typeface="Wingdings" pitchFamily="2" charset="2"/>
              <a:buChar char="v"/>
              <a:tabLst>
                <a:tab pos="2054225" algn="l"/>
              </a:tabLst>
              <a:defRPr/>
            </a:pPr>
            <a:r>
              <a:rPr lang="en-US" sz="1400" b="0" dirty="0">
                <a:latin typeface="Verdana" pitchFamily="34" charset="0"/>
                <a:ea typeface="Verdana" pitchFamily="34" charset="0"/>
                <a:cs typeface="Verdana" pitchFamily="34" charset="0"/>
              </a:rPr>
              <a:t>The 48-bit </a:t>
            </a:r>
            <a:r>
              <a:rPr lang="en-US" sz="1400" b="0" dirty="0" err="1">
                <a:latin typeface="Verdana" pitchFamily="34" charset="0"/>
                <a:ea typeface="Verdana" pitchFamily="34" charset="0"/>
                <a:cs typeface="Verdana" pitchFamily="34" charset="0"/>
              </a:rPr>
              <a:t>subkey</a:t>
            </a:r>
            <a:r>
              <a:rPr lang="en-US" sz="1400" b="0" dirty="0">
                <a:latin typeface="Verdana" pitchFamily="34" charset="0"/>
                <a:ea typeface="Verdana" pitchFamily="34" charset="0"/>
                <a:cs typeface="Verdana" pitchFamily="34" charset="0"/>
              </a:rPr>
              <a:t> </a:t>
            </a:r>
            <a:r>
              <a:rPr lang="en-US" sz="1400" b="0" dirty="0" err="1">
                <a:latin typeface="Verdana" pitchFamily="34" charset="0"/>
                <a:ea typeface="Verdana" pitchFamily="34" charset="0"/>
                <a:cs typeface="Verdana" pitchFamily="34" charset="0"/>
              </a:rPr>
              <a:t>k</a:t>
            </a:r>
            <a:r>
              <a:rPr lang="en-US" sz="1400" b="0" baseline="-25000" dirty="0" err="1">
                <a:latin typeface="Verdana" pitchFamily="34" charset="0"/>
                <a:ea typeface="Verdana" pitchFamily="34" charset="0"/>
                <a:cs typeface="Verdana" pitchFamily="34" charset="0"/>
              </a:rPr>
              <a:t>i</a:t>
            </a:r>
            <a:r>
              <a:rPr lang="en-US" sz="1400" b="0" dirty="0">
                <a:latin typeface="Verdana" pitchFamily="34" charset="0"/>
                <a:ea typeface="Verdana" pitchFamily="34" charset="0"/>
                <a:cs typeface="Verdana" pitchFamily="34" charset="0"/>
              </a:rPr>
              <a:t> for round </a:t>
            </a:r>
            <a:r>
              <a:rPr lang="en-US" sz="1400" b="0" dirty="0" err="1">
                <a:latin typeface="Verdana" pitchFamily="34" charset="0"/>
                <a:ea typeface="Verdana" pitchFamily="34" charset="0"/>
                <a:cs typeface="Verdana" pitchFamily="34" charset="0"/>
              </a:rPr>
              <a:t>i</a:t>
            </a:r>
            <a:r>
              <a:rPr lang="en-US" sz="1400" b="0" dirty="0">
                <a:latin typeface="Verdana" pitchFamily="34" charset="0"/>
                <a:ea typeface="Verdana" pitchFamily="34" charset="0"/>
                <a:cs typeface="Verdana" pitchFamily="34" charset="0"/>
              </a:rPr>
              <a:t> (where </a:t>
            </a:r>
            <a:r>
              <a:rPr lang="en-US" sz="1400" b="0" dirty="0" err="1">
                <a:latin typeface="Verdana" pitchFamily="34" charset="0"/>
                <a:ea typeface="Verdana" pitchFamily="34" charset="0"/>
                <a:cs typeface="Verdana" pitchFamily="34" charset="0"/>
              </a:rPr>
              <a:t>i</a:t>
            </a:r>
            <a:r>
              <a:rPr lang="en-US" sz="1400" b="0" dirty="0">
                <a:latin typeface="Verdana" pitchFamily="34" charset="0"/>
                <a:ea typeface="Verdana" pitchFamily="34" charset="0"/>
                <a:cs typeface="Verdana" pitchFamily="34" charset="0"/>
              </a:rPr>
              <a:t>=1, 2, 3,4, ……16) is generated from the original 56-bit key. </a:t>
            </a:r>
          </a:p>
          <a:p>
            <a:pPr marL="2054225" indent="-346075">
              <a:spcBef>
                <a:spcPts val="600"/>
              </a:spcBef>
              <a:spcAft>
                <a:spcPts val="600"/>
              </a:spcAft>
              <a:buFont typeface="Wingdings" pitchFamily="2" charset="2"/>
              <a:buChar char="v"/>
              <a:tabLst>
                <a:tab pos="2054225" algn="l"/>
              </a:tabLst>
              <a:defRPr/>
            </a:pPr>
            <a:r>
              <a:rPr lang="en-US" sz="1400" b="0" dirty="0">
                <a:latin typeface="Verdana" pitchFamily="34" charset="0"/>
                <a:ea typeface="Verdana" pitchFamily="34" charset="0"/>
                <a:cs typeface="Verdana" pitchFamily="34" charset="0"/>
              </a:rPr>
              <a:t>To do so, it uses a </a:t>
            </a:r>
            <a:r>
              <a:rPr lang="en-US" sz="1400" b="0" dirty="0" err="1">
                <a:latin typeface="Verdana" pitchFamily="34" charset="0"/>
                <a:ea typeface="Verdana" pitchFamily="34" charset="0"/>
                <a:cs typeface="Verdana" pitchFamily="34" charset="0"/>
              </a:rPr>
              <a:t>subkey</a:t>
            </a:r>
            <a:r>
              <a:rPr lang="en-US" sz="1400" b="0" dirty="0">
                <a:latin typeface="Verdana" pitchFamily="34" charset="0"/>
                <a:ea typeface="Verdana" pitchFamily="34" charset="0"/>
                <a:cs typeface="Verdana" pitchFamily="34" charset="0"/>
              </a:rPr>
              <a:t> function SK which is the permutation of 56 bits (i.e. choosing any combination of 56-bit key from 2</a:t>
            </a:r>
            <a:r>
              <a:rPr lang="en-US" sz="1400" b="0" baseline="30000" dirty="0">
                <a:latin typeface="Verdana" pitchFamily="34" charset="0"/>
                <a:ea typeface="Verdana" pitchFamily="34" charset="0"/>
                <a:cs typeface="Verdana" pitchFamily="34" charset="0"/>
              </a:rPr>
              <a:t>56</a:t>
            </a:r>
            <a:r>
              <a:rPr lang="en-US" sz="1400" b="0" dirty="0">
                <a:latin typeface="Verdana" pitchFamily="34" charset="0"/>
                <a:ea typeface="Verdana" pitchFamily="34" charset="0"/>
                <a:cs typeface="Verdana" pitchFamily="34" charset="0"/>
              </a:rPr>
              <a:t> combinations of keys) and then dropping bits so that its length remains 48 bits. </a:t>
            </a:r>
          </a:p>
        </p:txBody>
      </p:sp>
      <p:sp>
        <p:nvSpPr>
          <p:cNvPr id="2" name="Slide Number Placeholder 1"/>
          <p:cNvSpPr>
            <a:spLocks noGrp="1"/>
          </p:cNvSpPr>
          <p:nvPr>
            <p:ph type="sldNum" sz="quarter" idx="10"/>
          </p:nvPr>
        </p:nvSpPr>
        <p:spPr/>
        <p:txBody>
          <a:bodyPr/>
          <a:lstStyle/>
          <a:p>
            <a:pPr>
              <a:defRPr/>
            </a:pPr>
            <a:r>
              <a:rPr lang="en-US" smtClean="0">
                <a:solidFill>
                  <a:srgbClr val="0000FF"/>
                </a:solidFill>
              </a:rPr>
              <a:t>Slide-</a:t>
            </a:r>
            <a:fld id="{89CDD838-E7E1-4729-B91C-65DBF479667D}" type="slidenum">
              <a:rPr lang="en-US" smtClean="0"/>
              <a:pPr>
                <a:defRPr/>
              </a:pPr>
              <a:t>15</a:t>
            </a:fld>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r>
              <a:rPr lang="en-US" smtClean="0">
                <a:solidFill>
                  <a:srgbClr val="0000FF"/>
                </a:solidFill>
              </a:rPr>
              <a:t>Slide-</a:t>
            </a:r>
            <a:fld id="{89CDD838-E7E1-4729-B91C-65DBF479667D}" type="slidenum">
              <a:rPr lang="en-US" smtClean="0"/>
              <a:pPr>
                <a:defRPr/>
              </a:pPr>
              <a:t>16</a:t>
            </a:fld>
            <a:endParaRPr lang="en-US" dirty="0"/>
          </a:p>
        </p:txBody>
      </p:sp>
    </p:spTree>
    <p:extLst>
      <p:ext uri="{BB962C8B-B14F-4D97-AF65-F5344CB8AC3E}">
        <p14:creationId xmlns:p14="http://schemas.microsoft.com/office/powerpoint/2010/main" val="26495973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7" name="Picture 18" descr="wh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775" y="3292475"/>
            <a:ext cx="1905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8" name="Rectangle 11"/>
          <p:cNvSpPr>
            <a:spLocks noChangeArrowheads="1"/>
          </p:cNvSpPr>
          <p:nvPr/>
        </p:nvSpPr>
        <p:spPr bwMode="auto">
          <a:xfrm>
            <a:off x="0" y="0"/>
            <a:ext cx="9144000"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altLang="en-US" sz="2000">
                <a:latin typeface="Verdana" pitchFamily="34" charset="0"/>
                <a:ea typeface="Verdana" pitchFamily="34" charset="0"/>
                <a:cs typeface="Verdana" pitchFamily="34" charset="0"/>
              </a:rPr>
              <a:t>DES Algorithm/DES Structure/ Encryption of the DES </a:t>
            </a:r>
            <a:r>
              <a:rPr lang="fr-FR" altLang="en-US" sz="1100">
                <a:latin typeface="Verdana" pitchFamily="34" charset="0"/>
                <a:ea typeface="Verdana" pitchFamily="34" charset="0"/>
                <a:cs typeface="Verdana" pitchFamily="34" charset="0"/>
              </a:rPr>
              <a:t>(continued…)</a:t>
            </a:r>
            <a:r>
              <a:rPr lang="fr-FR" altLang="en-US" sz="2000">
                <a:latin typeface="Verdana" pitchFamily="34" charset="0"/>
                <a:ea typeface="Verdana" pitchFamily="34" charset="0"/>
                <a:cs typeface="Verdana" pitchFamily="34" charset="0"/>
              </a:rPr>
              <a:t>:</a:t>
            </a:r>
            <a:endParaRPr lang="en-US" altLang="en-US" sz="2000">
              <a:latin typeface="Verdana" pitchFamily="34" charset="0"/>
              <a:ea typeface="Verdana" pitchFamily="34" charset="0"/>
              <a:cs typeface="Verdana" pitchFamily="34" charset="0"/>
            </a:endParaRPr>
          </a:p>
        </p:txBody>
      </p:sp>
      <p:sp>
        <p:nvSpPr>
          <p:cNvPr id="11" name="Rectangle 17"/>
          <p:cNvSpPr>
            <a:spLocks noChangeArrowheads="1"/>
          </p:cNvSpPr>
          <p:nvPr/>
        </p:nvSpPr>
        <p:spPr bwMode="auto">
          <a:xfrm>
            <a:off x="76200" y="381000"/>
            <a:ext cx="8763000" cy="6016625"/>
          </a:xfrm>
          <a:prstGeom prst="rect">
            <a:avLst/>
          </a:prstGeom>
          <a:noFill/>
          <a:ln w="9525">
            <a:noFill/>
            <a:miter lim="800000"/>
            <a:headEnd/>
            <a:tailEnd/>
          </a:ln>
        </p:spPr>
        <p:txBody>
          <a:bodyPr anchor="ctr">
            <a:spAutoFit/>
          </a:bodyPr>
          <a:lstStyle/>
          <a:p>
            <a:pPr marL="1139825" indent="-465138">
              <a:spcBef>
                <a:spcPts val="600"/>
              </a:spcBef>
              <a:spcAft>
                <a:spcPts val="600"/>
              </a:spcAft>
              <a:buFont typeface="Wingdings" pitchFamily="2" charset="2"/>
              <a:buChar char="q"/>
              <a:defRPr/>
            </a:pPr>
            <a:r>
              <a:rPr lang="en-US" sz="1600" b="0" dirty="0">
                <a:latin typeface="Verdana" pitchFamily="34" charset="0"/>
                <a:ea typeface="Verdana" pitchFamily="34" charset="0"/>
                <a:cs typeface="Verdana" pitchFamily="34" charset="0"/>
              </a:rPr>
              <a:t>The output found using key </a:t>
            </a:r>
            <a:r>
              <a:rPr lang="en-US" sz="1600" b="0" dirty="0" err="1">
                <a:latin typeface="Verdana" pitchFamily="34" charset="0"/>
                <a:ea typeface="Verdana" pitchFamily="34" charset="0"/>
                <a:cs typeface="Verdana" pitchFamily="34" charset="0"/>
              </a:rPr>
              <a:t>k</a:t>
            </a:r>
            <a:r>
              <a:rPr lang="en-US" sz="1600" b="0" baseline="-25000" dirty="0" err="1">
                <a:latin typeface="Verdana" pitchFamily="34" charset="0"/>
                <a:ea typeface="Verdana" pitchFamily="34" charset="0"/>
                <a:cs typeface="Verdana" pitchFamily="34" charset="0"/>
              </a:rPr>
              <a:t>i</a:t>
            </a:r>
            <a:r>
              <a:rPr lang="en-US" sz="1600" b="0" dirty="0">
                <a:latin typeface="Verdana" pitchFamily="34" charset="0"/>
                <a:ea typeface="Verdana" pitchFamily="34" charset="0"/>
                <a:cs typeface="Verdana" pitchFamily="34" charset="0"/>
              </a:rPr>
              <a:t> after </a:t>
            </a:r>
            <a:r>
              <a:rPr lang="en-US" sz="1600" b="0" dirty="0" err="1">
                <a:latin typeface="Verdana" pitchFamily="34" charset="0"/>
                <a:ea typeface="Verdana" pitchFamily="34" charset="0"/>
                <a:cs typeface="Verdana" pitchFamily="34" charset="0"/>
              </a:rPr>
              <a:t>i</a:t>
            </a:r>
            <a:r>
              <a:rPr lang="en-US" sz="1600" b="0" baseline="-25000" dirty="0" err="1">
                <a:latin typeface="Verdana" pitchFamily="34" charset="0"/>
                <a:ea typeface="Verdana" pitchFamily="34" charset="0"/>
                <a:cs typeface="Verdana" pitchFamily="34" charset="0"/>
              </a:rPr>
              <a:t>th</a:t>
            </a:r>
            <a:r>
              <a:rPr lang="en-US" sz="1600" b="0" dirty="0">
                <a:latin typeface="Verdana" pitchFamily="34" charset="0"/>
                <a:ea typeface="Verdana" pitchFamily="34" charset="0"/>
                <a:cs typeface="Verdana" pitchFamily="34" charset="0"/>
              </a:rPr>
              <a:t> round is represented by L</a:t>
            </a:r>
            <a:r>
              <a:rPr lang="en-US" sz="1600" b="0" baseline="-25000" dirty="0">
                <a:latin typeface="Verdana" pitchFamily="34" charset="0"/>
                <a:ea typeface="Verdana" pitchFamily="34" charset="0"/>
                <a:cs typeface="Verdana" pitchFamily="34" charset="0"/>
              </a:rPr>
              <a:t>i </a:t>
            </a:r>
            <a:r>
              <a:rPr lang="en-US" sz="1600" b="0" dirty="0">
                <a:latin typeface="Verdana" pitchFamily="34" charset="0"/>
                <a:ea typeface="Verdana" pitchFamily="34" charset="0"/>
                <a:cs typeface="Verdana" pitchFamily="34" charset="0"/>
              </a:rPr>
              <a:t>and </a:t>
            </a:r>
            <a:r>
              <a:rPr lang="en-US" sz="1600" b="0" dirty="0" err="1">
                <a:latin typeface="Verdana" pitchFamily="34" charset="0"/>
                <a:ea typeface="Verdana" pitchFamily="34" charset="0"/>
                <a:cs typeface="Verdana" pitchFamily="34" charset="0"/>
              </a:rPr>
              <a:t>R</a:t>
            </a:r>
            <a:r>
              <a:rPr lang="en-US" sz="1600" b="0" baseline="-25000" dirty="0" err="1">
                <a:latin typeface="Verdana" pitchFamily="34" charset="0"/>
                <a:ea typeface="Verdana" pitchFamily="34" charset="0"/>
                <a:cs typeface="Verdana" pitchFamily="34" charset="0"/>
              </a:rPr>
              <a:t>i</a:t>
            </a:r>
            <a:r>
              <a:rPr lang="en-US" sz="1600" b="0" dirty="0">
                <a:latin typeface="Verdana" pitchFamily="34" charset="0"/>
                <a:ea typeface="Verdana" pitchFamily="34" charset="0"/>
                <a:cs typeface="Verdana" pitchFamily="34" charset="0"/>
              </a:rPr>
              <a:t> respectively where </a:t>
            </a:r>
            <a:r>
              <a:rPr lang="en-US" sz="1600" b="0" dirty="0" err="1">
                <a:latin typeface="Verdana" pitchFamily="34" charset="0"/>
                <a:ea typeface="Verdana" pitchFamily="34" charset="0"/>
                <a:cs typeface="Verdana" pitchFamily="34" charset="0"/>
              </a:rPr>
              <a:t>i</a:t>
            </a:r>
            <a:r>
              <a:rPr lang="en-US" sz="1600" b="0" dirty="0">
                <a:latin typeface="Verdana" pitchFamily="34" charset="0"/>
                <a:ea typeface="Verdana" pitchFamily="34" charset="0"/>
                <a:cs typeface="Verdana" pitchFamily="34" charset="0"/>
              </a:rPr>
              <a:t>=1, 2, 3, …..,16. Round </a:t>
            </a:r>
            <a:r>
              <a:rPr lang="en-US" sz="1600" b="0" dirty="0" err="1">
                <a:latin typeface="Verdana" pitchFamily="34" charset="0"/>
                <a:ea typeface="Verdana" pitchFamily="34" charset="0"/>
                <a:cs typeface="Verdana" pitchFamily="34" charset="0"/>
              </a:rPr>
              <a:t>i</a:t>
            </a:r>
            <a:r>
              <a:rPr lang="en-US" sz="1600" b="0" dirty="0">
                <a:latin typeface="Verdana" pitchFamily="34" charset="0"/>
                <a:ea typeface="Verdana" pitchFamily="34" charset="0"/>
                <a:cs typeface="Verdana" pitchFamily="34" charset="0"/>
              </a:rPr>
              <a:t> has input L</a:t>
            </a:r>
            <a:r>
              <a:rPr lang="en-US" sz="1600" b="0" baseline="-25000" dirty="0">
                <a:latin typeface="Verdana" pitchFamily="34" charset="0"/>
                <a:ea typeface="Verdana" pitchFamily="34" charset="0"/>
                <a:cs typeface="Verdana" pitchFamily="34" charset="0"/>
              </a:rPr>
              <a:t>i-1</a:t>
            </a:r>
            <a:r>
              <a:rPr lang="en-US" sz="1600" b="0" dirty="0">
                <a:latin typeface="Verdana" pitchFamily="34" charset="0"/>
                <a:ea typeface="Verdana" pitchFamily="34" charset="0"/>
                <a:cs typeface="Verdana" pitchFamily="34" charset="0"/>
              </a:rPr>
              <a:t>||R</a:t>
            </a:r>
            <a:r>
              <a:rPr lang="en-US" sz="1600" b="0" baseline="-25000" dirty="0">
                <a:latin typeface="Verdana" pitchFamily="34" charset="0"/>
                <a:ea typeface="Verdana" pitchFamily="34" charset="0"/>
                <a:cs typeface="Verdana" pitchFamily="34" charset="0"/>
              </a:rPr>
              <a:t>i-1</a:t>
            </a:r>
            <a:r>
              <a:rPr lang="en-US" sz="1600" b="0" dirty="0">
                <a:latin typeface="Verdana" pitchFamily="34" charset="0"/>
                <a:ea typeface="Verdana" pitchFamily="34" charset="0"/>
                <a:cs typeface="Verdana" pitchFamily="34" charset="0"/>
              </a:rPr>
              <a:t> and output L</a:t>
            </a:r>
            <a:r>
              <a:rPr lang="en-US" sz="1600" b="0" baseline="-25000" dirty="0">
                <a:latin typeface="Verdana" pitchFamily="34" charset="0"/>
                <a:ea typeface="Verdana" pitchFamily="34" charset="0"/>
                <a:cs typeface="Verdana" pitchFamily="34" charset="0"/>
              </a:rPr>
              <a:t>i</a:t>
            </a:r>
            <a:r>
              <a:rPr lang="en-US" sz="1600" b="0" dirty="0">
                <a:latin typeface="Verdana" pitchFamily="34" charset="0"/>
                <a:ea typeface="Verdana" pitchFamily="34" charset="0"/>
                <a:cs typeface="Verdana" pitchFamily="34" charset="0"/>
              </a:rPr>
              <a:t>||</a:t>
            </a:r>
            <a:r>
              <a:rPr lang="en-US" sz="1600" b="0" dirty="0" err="1">
                <a:latin typeface="Verdana" pitchFamily="34" charset="0"/>
                <a:ea typeface="Verdana" pitchFamily="34" charset="0"/>
                <a:cs typeface="Verdana" pitchFamily="34" charset="0"/>
              </a:rPr>
              <a:t>R</a:t>
            </a:r>
            <a:r>
              <a:rPr lang="en-US" sz="1600" b="0" baseline="-25000" dirty="0" err="1">
                <a:latin typeface="Verdana" pitchFamily="34" charset="0"/>
                <a:ea typeface="Verdana" pitchFamily="34" charset="0"/>
                <a:cs typeface="Verdana" pitchFamily="34" charset="0"/>
              </a:rPr>
              <a:t>i</a:t>
            </a:r>
            <a:r>
              <a:rPr lang="en-US" sz="1600" b="0" dirty="0">
                <a:latin typeface="Verdana" pitchFamily="34" charset="0"/>
                <a:ea typeface="Verdana" pitchFamily="34" charset="0"/>
                <a:cs typeface="Verdana" pitchFamily="34" charset="0"/>
              </a:rPr>
              <a:t> where </a:t>
            </a:r>
          </a:p>
          <a:p>
            <a:pPr marL="2293938" indent="-465138">
              <a:spcBef>
                <a:spcPts val="600"/>
              </a:spcBef>
              <a:spcAft>
                <a:spcPts val="600"/>
              </a:spcAft>
              <a:buFont typeface="Wingdings" pitchFamily="2" charset="2"/>
              <a:buChar char="v"/>
              <a:defRPr/>
            </a:pPr>
            <a:r>
              <a:rPr lang="en-US" sz="1500" b="0" dirty="0">
                <a:latin typeface="Verdana" pitchFamily="34" charset="0"/>
                <a:ea typeface="Verdana" pitchFamily="34" charset="0"/>
                <a:cs typeface="Verdana" pitchFamily="34" charset="0"/>
              </a:rPr>
              <a:t>L</a:t>
            </a:r>
            <a:r>
              <a:rPr lang="en-US" sz="1500" b="0" baseline="-25000" dirty="0">
                <a:latin typeface="Verdana" pitchFamily="34" charset="0"/>
                <a:ea typeface="Verdana" pitchFamily="34" charset="0"/>
                <a:cs typeface="Verdana" pitchFamily="34" charset="0"/>
              </a:rPr>
              <a:t>i</a:t>
            </a:r>
            <a:r>
              <a:rPr lang="en-US" sz="1500" b="0" dirty="0">
                <a:latin typeface="Verdana" pitchFamily="34" charset="0"/>
                <a:ea typeface="Verdana" pitchFamily="34" charset="0"/>
                <a:cs typeface="Verdana" pitchFamily="34" charset="0"/>
              </a:rPr>
              <a:t>=R</a:t>
            </a:r>
            <a:r>
              <a:rPr lang="en-US" sz="1500" b="0" baseline="-25000" dirty="0">
                <a:latin typeface="Verdana" pitchFamily="34" charset="0"/>
                <a:ea typeface="Verdana" pitchFamily="34" charset="0"/>
                <a:cs typeface="Verdana" pitchFamily="34" charset="0"/>
              </a:rPr>
              <a:t>i-1</a:t>
            </a:r>
            <a:endParaRPr lang="en-US" sz="1500" b="0" dirty="0">
              <a:latin typeface="Verdana" pitchFamily="34" charset="0"/>
              <a:ea typeface="Verdana" pitchFamily="34" charset="0"/>
              <a:cs typeface="Verdana" pitchFamily="34" charset="0"/>
            </a:endParaRPr>
          </a:p>
          <a:p>
            <a:pPr marL="2293938" indent="-465138">
              <a:spcBef>
                <a:spcPts val="600"/>
              </a:spcBef>
              <a:spcAft>
                <a:spcPts val="600"/>
              </a:spcAft>
              <a:buFont typeface="Wingdings" pitchFamily="2" charset="2"/>
              <a:buChar char="v"/>
              <a:defRPr/>
            </a:pPr>
            <a:r>
              <a:rPr lang="en-US" sz="1500" b="0" dirty="0" err="1">
                <a:latin typeface="Verdana" pitchFamily="34" charset="0"/>
                <a:ea typeface="Verdana" pitchFamily="34" charset="0"/>
                <a:cs typeface="Verdana" pitchFamily="34" charset="0"/>
              </a:rPr>
              <a:t>R</a:t>
            </a:r>
            <a:r>
              <a:rPr lang="en-US" sz="1500" b="0" baseline="-25000" dirty="0" err="1">
                <a:latin typeface="Verdana" pitchFamily="34" charset="0"/>
                <a:ea typeface="Verdana" pitchFamily="34" charset="0"/>
                <a:cs typeface="Verdana" pitchFamily="34" charset="0"/>
              </a:rPr>
              <a:t>i</a:t>
            </a:r>
            <a:r>
              <a:rPr lang="en-US" sz="1500" b="0" dirty="0">
                <a:latin typeface="Verdana" pitchFamily="34" charset="0"/>
                <a:ea typeface="Verdana" pitchFamily="34" charset="0"/>
                <a:cs typeface="Verdana" pitchFamily="34" charset="0"/>
              </a:rPr>
              <a:t>=L</a:t>
            </a:r>
            <a:r>
              <a:rPr lang="en-US" sz="1500" b="0" baseline="-25000" dirty="0">
                <a:latin typeface="Verdana" pitchFamily="34" charset="0"/>
                <a:ea typeface="Verdana" pitchFamily="34" charset="0"/>
                <a:cs typeface="Verdana" pitchFamily="34" charset="0"/>
              </a:rPr>
              <a:t>i-1</a:t>
            </a:r>
            <a:r>
              <a:rPr lang="en-US" sz="1500" b="0" dirty="0">
                <a:latin typeface="Verdana" pitchFamily="34" charset="0"/>
                <a:ea typeface="Verdana" pitchFamily="34" charset="0"/>
                <a:cs typeface="Verdana" pitchFamily="34" charset="0"/>
              </a:rPr>
              <a:t> </a:t>
            </a:r>
            <a:r>
              <a:rPr lang="en-US" sz="1500" b="0" dirty="0">
                <a:latin typeface="Verdana" pitchFamily="34" charset="0"/>
                <a:ea typeface="Verdana" pitchFamily="34" charset="0"/>
                <a:cs typeface="Verdana" pitchFamily="34" charset="0"/>
                <a:sym typeface="Wingdings"/>
              </a:rPr>
              <a:t></a:t>
            </a:r>
            <a:r>
              <a:rPr lang="en-US" sz="1500" b="0" dirty="0">
                <a:latin typeface="Verdana" pitchFamily="34" charset="0"/>
                <a:ea typeface="Verdana" pitchFamily="34" charset="0"/>
                <a:cs typeface="Verdana" pitchFamily="34" charset="0"/>
              </a:rPr>
              <a:t> f(R</a:t>
            </a:r>
            <a:r>
              <a:rPr lang="en-US" sz="1500" b="0" baseline="-25000" dirty="0">
                <a:latin typeface="Verdana" pitchFamily="34" charset="0"/>
                <a:ea typeface="Verdana" pitchFamily="34" charset="0"/>
                <a:cs typeface="Verdana" pitchFamily="34" charset="0"/>
              </a:rPr>
              <a:t>i-1</a:t>
            </a:r>
            <a:r>
              <a:rPr lang="en-US" sz="1500" b="0" dirty="0">
                <a:latin typeface="Verdana" pitchFamily="34" charset="0"/>
                <a:ea typeface="Verdana" pitchFamily="34" charset="0"/>
                <a:cs typeface="Verdana" pitchFamily="34" charset="0"/>
              </a:rPr>
              <a:t>,k</a:t>
            </a:r>
            <a:r>
              <a:rPr lang="en-US" sz="1500" b="0" baseline="-25000" dirty="0">
                <a:latin typeface="Verdana" pitchFamily="34" charset="0"/>
                <a:ea typeface="Verdana" pitchFamily="34" charset="0"/>
                <a:cs typeface="Verdana" pitchFamily="34" charset="0"/>
              </a:rPr>
              <a:t>i</a:t>
            </a:r>
            <a:r>
              <a:rPr lang="en-US" sz="1500" b="0" dirty="0">
                <a:latin typeface="Verdana" pitchFamily="34" charset="0"/>
                <a:ea typeface="Verdana" pitchFamily="34" charset="0"/>
                <a:cs typeface="Verdana" pitchFamily="34" charset="0"/>
              </a:rPr>
              <a:t>)</a:t>
            </a:r>
          </a:p>
          <a:p>
            <a:pPr marL="1139825" indent="-450850">
              <a:spcBef>
                <a:spcPts val="600"/>
              </a:spcBef>
              <a:spcAft>
                <a:spcPts val="600"/>
              </a:spcAft>
              <a:buFont typeface="Wingdings" pitchFamily="2" charset="2"/>
              <a:buChar char="q"/>
              <a:defRPr/>
            </a:pPr>
            <a:r>
              <a:rPr lang="en-US" sz="1600" b="0" dirty="0">
                <a:latin typeface="Verdana" pitchFamily="34" charset="0"/>
                <a:ea typeface="Verdana" pitchFamily="34" charset="0"/>
                <a:cs typeface="Verdana" pitchFamily="34" charset="0"/>
              </a:rPr>
              <a:t>In the final round, the left (L) and right (R) halves are swapped, so that the decryption algorithm has the same structure as the encryption algorithm.</a:t>
            </a:r>
          </a:p>
          <a:p>
            <a:pPr marL="1139825" indent="-450850">
              <a:spcBef>
                <a:spcPts val="600"/>
              </a:spcBef>
              <a:spcAft>
                <a:spcPts val="600"/>
              </a:spcAft>
              <a:buFont typeface="Wingdings" pitchFamily="2" charset="2"/>
              <a:buChar char="q"/>
              <a:defRPr/>
            </a:pPr>
            <a:r>
              <a:rPr lang="en-US" sz="1600" b="0" dirty="0">
                <a:latin typeface="Verdana" pitchFamily="34" charset="0"/>
                <a:ea typeface="Verdana" pitchFamily="34" charset="0"/>
                <a:cs typeface="Verdana" pitchFamily="34" charset="0"/>
              </a:rPr>
              <a:t>After the final round (16</a:t>
            </a:r>
            <a:r>
              <a:rPr lang="en-US" sz="1600" b="0" baseline="30000" dirty="0">
                <a:latin typeface="Verdana" pitchFamily="34" charset="0"/>
                <a:ea typeface="Verdana" pitchFamily="34" charset="0"/>
                <a:cs typeface="Verdana" pitchFamily="34" charset="0"/>
              </a:rPr>
              <a:t>th</a:t>
            </a:r>
            <a:r>
              <a:rPr lang="en-US" sz="1600" b="0" dirty="0">
                <a:latin typeface="Verdana" pitchFamily="34" charset="0"/>
                <a:ea typeface="Verdana" pitchFamily="34" charset="0"/>
                <a:cs typeface="Verdana" pitchFamily="34" charset="0"/>
              </a:rPr>
              <a:t> round), the right and left halves are joined or concatenated. </a:t>
            </a:r>
          </a:p>
          <a:p>
            <a:pPr marL="1139825" indent="-450850">
              <a:spcBef>
                <a:spcPts val="600"/>
              </a:spcBef>
              <a:spcAft>
                <a:spcPts val="600"/>
              </a:spcAft>
              <a:buFont typeface="Wingdings" pitchFamily="2" charset="2"/>
              <a:buChar char="q"/>
              <a:defRPr/>
            </a:pPr>
            <a:r>
              <a:rPr lang="en-US" sz="1600" b="0" dirty="0">
                <a:latin typeface="Verdana" pitchFamily="34" charset="0"/>
                <a:ea typeface="Verdana" pitchFamily="34" charset="0"/>
                <a:cs typeface="Verdana" pitchFamily="34" charset="0"/>
              </a:rPr>
              <a:t>Then, a final permutation IP</a:t>
            </a:r>
            <a:r>
              <a:rPr lang="en-US" sz="1600" b="0" baseline="30000" dirty="0">
                <a:latin typeface="Verdana" pitchFamily="34" charset="0"/>
                <a:ea typeface="Verdana" pitchFamily="34" charset="0"/>
                <a:cs typeface="Verdana" pitchFamily="34" charset="0"/>
              </a:rPr>
              <a:t>-1</a:t>
            </a:r>
            <a:r>
              <a:rPr lang="en-US" sz="1600" b="0" dirty="0">
                <a:latin typeface="Verdana" pitchFamily="34" charset="0"/>
                <a:ea typeface="Verdana" pitchFamily="34" charset="0"/>
                <a:cs typeface="Verdana" pitchFamily="34" charset="0"/>
              </a:rPr>
              <a:t> (which is the inverse of the initial permutation defined in </a:t>
            </a:r>
            <a:r>
              <a:rPr lang="en-US" sz="1600" b="0" dirty="0">
                <a:solidFill>
                  <a:srgbClr val="FF0000"/>
                </a:solidFill>
                <a:latin typeface="Verdana" pitchFamily="34" charset="0"/>
                <a:ea typeface="Verdana" pitchFamily="34" charset="0"/>
                <a:cs typeface="Verdana" pitchFamily="34" charset="0"/>
              </a:rPr>
              <a:t>Table-5</a:t>
            </a:r>
            <a:r>
              <a:rPr lang="en-US" sz="1600" b="0" dirty="0">
                <a:latin typeface="Verdana" pitchFamily="34" charset="0"/>
                <a:ea typeface="Verdana" pitchFamily="34" charset="0"/>
                <a:cs typeface="Verdana" pitchFamily="34" charset="0"/>
              </a:rPr>
              <a:t>), is applied to the 64-bit joining block. The output of this final permutation is the 64 bit encrypted output (</a:t>
            </a:r>
            <a:r>
              <a:rPr lang="en-US" sz="1600" b="0" dirty="0" err="1">
                <a:latin typeface="Verdana" pitchFamily="34" charset="0"/>
                <a:ea typeface="Verdana" pitchFamily="34" charset="0"/>
                <a:cs typeface="Verdana" pitchFamily="34" charset="0"/>
              </a:rPr>
              <a:t>ciphertext</a:t>
            </a:r>
            <a:r>
              <a:rPr lang="en-US" sz="1600" b="0" dirty="0">
                <a:latin typeface="Verdana" pitchFamily="34" charset="0"/>
                <a:ea typeface="Verdana" pitchFamily="34" charset="0"/>
                <a:cs typeface="Verdana" pitchFamily="34" charset="0"/>
              </a:rPr>
              <a:t>).  </a:t>
            </a:r>
          </a:p>
          <a:p>
            <a:pPr marL="465138" indent="-465138">
              <a:buFont typeface="Wingdings" pitchFamily="2" charset="2"/>
              <a:buChar char="Ø"/>
              <a:defRPr/>
            </a:pPr>
            <a:r>
              <a:rPr lang="en-US" sz="1800" b="0" dirty="0">
                <a:solidFill>
                  <a:srgbClr val="FF0000"/>
                </a:solidFill>
                <a:latin typeface="Verdana" pitchFamily="34" charset="0"/>
                <a:ea typeface="Verdana" pitchFamily="34" charset="0"/>
                <a:cs typeface="Verdana" pitchFamily="34" charset="0"/>
              </a:rPr>
              <a:t>Figure-1</a:t>
            </a:r>
            <a:r>
              <a:rPr lang="en-US" sz="1800" b="0" dirty="0">
                <a:latin typeface="Verdana" pitchFamily="34" charset="0"/>
                <a:ea typeface="Verdana" pitchFamily="34" charset="0"/>
                <a:cs typeface="Verdana" pitchFamily="34" charset="0"/>
              </a:rPr>
              <a:t> below illustrates how the algorithm works.</a:t>
            </a:r>
          </a:p>
          <a:p>
            <a:pPr marL="465138" indent="-465138">
              <a:buFont typeface="Wingdings" pitchFamily="2" charset="2"/>
              <a:buChar char="Ø"/>
              <a:defRPr/>
            </a:pPr>
            <a:r>
              <a:rPr lang="en-US" sz="1800" b="0" dirty="0">
                <a:latin typeface="Verdana" pitchFamily="34" charset="0"/>
                <a:ea typeface="Verdana" pitchFamily="34" charset="0"/>
                <a:cs typeface="Verdana" pitchFamily="34" charset="0"/>
              </a:rPr>
              <a:t>Decryption is identical to encryption, except that the </a:t>
            </a:r>
            <a:r>
              <a:rPr lang="en-US" sz="1800" b="0" dirty="0" err="1">
                <a:latin typeface="Verdana" pitchFamily="34" charset="0"/>
                <a:ea typeface="Verdana" pitchFamily="34" charset="0"/>
                <a:cs typeface="Verdana" pitchFamily="34" charset="0"/>
              </a:rPr>
              <a:t>subkeys</a:t>
            </a:r>
            <a:r>
              <a:rPr lang="en-US" sz="1800" b="0" dirty="0">
                <a:latin typeface="Verdana" pitchFamily="34" charset="0"/>
                <a:ea typeface="Verdana" pitchFamily="34" charset="0"/>
                <a:cs typeface="Verdana" pitchFamily="34" charset="0"/>
              </a:rPr>
              <a:t> are used in the opposite order. That is, </a:t>
            </a:r>
            <a:r>
              <a:rPr lang="en-US" sz="1800" b="0" dirty="0" err="1">
                <a:latin typeface="Verdana" pitchFamily="34" charset="0"/>
                <a:ea typeface="Verdana" pitchFamily="34" charset="0"/>
                <a:cs typeface="Verdana" pitchFamily="34" charset="0"/>
              </a:rPr>
              <a:t>subkey</a:t>
            </a:r>
            <a:r>
              <a:rPr lang="en-US" sz="1800" b="0" dirty="0">
                <a:latin typeface="Verdana" pitchFamily="34" charset="0"/>
                <a:ea typeface="Verdana" pitchFamily="34" charset="0"/>
                <a:cs typeface="Verdana" pitchFamily="34" charset="0"/>
              </a:rPr>
              <a:t> 16 is used in round 1, </a:t>
            </a:r>
            <a:r>
              <a:rPr lang="en-US" sz="1800" b="0" dirty="0" err="1">
                <a:latin typeface="Verdana" pitchFamily="34" charset="0"/>
                <a:ea typeface="Verdana" pitchFamily="34" charset="0"/>
                <a:cs typeface="Verdana" pitchFamily="34" charset="0"/>
              </a:rPr>
              <a:t>subkey</a:t>
            </a:r>
            <a:r>
              <a:rPr lang="en-US" sz="1800" b="0" dirty="0">
                <a:latin typeface="Verdana" pitchFamily="34" charset="0"/>
                <a:ea typeface="Verdana" pitchFamily="34" charset="0"/>
                <a:cs typeface="Verdana" pitchFamily="34" charset="0"/>
              </a:rPr>
              <a:t> 15 is used in round 2, etc., ending with </a:t>
            </a:r>
            <a:r>
              <a:rPr lang="en-US" sz="1800" b="0" dirty="0" err="1">
                <a:latin typeface="Verdana" pitchFamily="34" charset="0"/>
                <a:ea typeface="Verdana" pitchFamily="34" charset="0"/>
                <a:cs typeface="Verdana" pitchFamily="34" charset="0"/>
              </a:rPr>
              <a:t>subkey</a:t>
            </a:r>
            <a:r>
              <a:rPr lang="en-US" sz="1800" b="0" dirty="0">
                <a:latin typeface="Verdana" pitchFamily="34" charset="0"/>
                <a:ea typeface="Verdana" pitchFamily="34" charset="0"/>
                <a:cs typeface="Verdana" pitchFamily="34" charset="0"/>
              </a:rPr>
              <a:t> 1 being used in round 16.</a:t>
            </a:r>
          </a:p>
          <a:p>
            <a:pPr marL="465138" indent="-465138">
              <a:buFont typeface="Wingdings" pitchFamily="2" charset="2"/>
              <a:buChar char="Ø"/>
              <a:defRPr/>
            </a:pPr>
            <a:r>
              <a:rPr lang="en-US" sz="1800" b="0" dirty="0">
                <a:latin typeface="Verdana" pitchFamily="34" charset="0"/>
                <a:ea typeface="Verdana" pitchFamily="34" charset="0"/>
                <a:cs typeface="Verdana" pitchFamily="34" charset="0"/>
              </a:rPr>
              <a:t>Each 64-bit block of plaintext is encrypted using a 56-bit key.</a:t>
            </a:r>
          </a:p>
        </p:txBody>
      </p:sp>
      <p:sp>
        <p:nvSpPr>
          <p:cNvPr id="2" name="Slide Number Placeholder 1"/>
          <p:cNvSpPr>
            <a:spLocks noGrp="1"/>
          </p:cNvSpPr>
          <p:nvPr>
            <p:ph type="sldNum" sz="quarter" idx="10"/>
          </p:nvPr>
        </p:nvSpPr>
        <p:spPr/>
        <p:txBody>
          <a:bodyPr/>
          <a:lstStyle/>
          <a:p>
            <a:pPr>
              <a:defRPr/>
            </a:pPr>
            <a:r>
              <a:rPr lang="en-US" smtClean="0">
                <a:solidFill>
                  <a:srgbClr val="0000FF"/>
                </a:solidFill>
              </a:rPr>
              <a:t>Slide-</a:t>
            </a:r>
            <a:fld id="{89CDD838-E7E1-4729-B91C-65DBF479667D}" type="slidenum">
              <a:rPr lang="en-US" smtClean="0"/>
              <a:pPr>
                <a:defRPr/>
              </a:pPr>
              <a:t>17</a:t>
            </a:fld>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18" descr="wh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775" y="3292475"/>
            <a:ext cx="1905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Rectangle 11"/>
          <p:cNvSpPr>
            <a:spLocks noChangeArrowheads="1"/>
          </p:cNvSpPr>
          <p:nvPr/>
        </p:nvSpPr>
        <p:spPr bwMode="auto">
          <a:xfrm>
            <a:off x="0" y="0"/>
            <a:ext cx="9144000"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altLang="en-US" sz="2000">
                <a:latin typeface="Verdana" pitchFamily="34" charset="0"/>
                <a:ea typeface="Verdana" pitchFamily="34" charset="0"/>
                <a:cs typeface="Verdana" pitchFamily="34" charset="0"/>
              </a:rPr>
              <a:t>DES Algorithm/DES Structure/ Encryption of the DES </a:t>
            </a:r>
            <a:r>
              <a:rPr lang="fr-FR" altLang="en-US" sz="1100">
                <a:latin typeface="Verdana" pitchFamily="34" charset="0"/>
                <a:ea typeface="Verdana" pitchFamily="34" charset="0"/>
                <a:cs typeface="Verdana" pitchFamily="34" charset="0"/>
              </a:rPr>
              <a:t>(continued…)</a:t>
            </a:r>
            <a:r>
              <a:rPr lang="fr-FR" altLang="en-US" sz="2000">
                <a:latin typeface="Verdana" pitchFamily="34" charset="0"/>
                <a:ea typeface="Verdana" pitchFamily="34" charset="0"/>
                <a:cs typeface="Verdana" pitchFamily="34" charset="0"/>
              </a:rPr>
              <a:t>:</a:t>
            </a:r>
            <a:endParaRPr lang="en-US" altLang="en-US" sz="2000">
              <a:latin typeface="Verdana" pitchFamily="34" charset="0"/>
              <a:ea typeface="Verdana" pitchFamily="34" charset="0"/>
              <a:cs typeface="Verdana" pitchFamily="34" charset="0"/>
            </a:endParaRPr>
          </a:p>
        </p:txBody>
      </p:sp>
      <p:pic>
        <p:nvPicPr>
          <p:cNvPr id="43013" name="Picture 2" descr="Diagram of DES encryp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457200"/>
            <a:ext cx="6858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Rectangle 17"/>
          <p:cNvSpPr>
            <a:spLocks noChangeArrowheads="1"/>
          </p:cNvSpPr>
          <p:nvPr/>
        </p:nvSpPr>
        <p:spPr bwMode="auto">
          <a:xfrm>
            <a:off x="6400800" y="5921375"/>
            <a:ext cx="28956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sz="1500">
                <a:solidFill>
                  <a:srgbClr val="0000FF"/>
                </a:solidFill>
                <a:latin typeface="Verdana" pitchFamily="34" charset="0"/>
                <a:ea typeface="Verdana" pitchFamily="34" charset="0"/>
                <a:cs typeface="Verdana" pitchFamily="34" charset="0"/>
              </a:rPr>
              <a:t>Figure-1: </a:t>
            </a:r>
            <a:r>
              <a:rPr lang="en-US" sz="1500">
                <a:latin typeface="Verdana" pitchFamily="34" charset="0"/>
                <a:ea typeface="Verdana" pitchFamily="34" charset="0"/>
                <a:cs typeface="Verdana" pitchFamily="34" charset="0"/>
              </a:rPr>
              <a:t>Flow Diagram of DES algorithm for encrypting data.</a:t>
            </a:r>
            <a:endParaRPr lang="en-US" sz="1800">
              <a:latin typeface="Verdana" pitchFamily="34" charset="0"/>
              <a:ea typeface="Verdana" pitchFamily="34" charset="0"/>
              <a:cs typeface="Verdana" pitchFamily="34" charset="0"/>
            </a:endParaRPr>
          </a:p>
        </p:txBody>
      </p:sp>
      <p:sp>
        <p:nvSpPr>
          <p:cNvPr id="2" name="Slide Number Placeholder 1"/>
          <p:cNvSpPr>
            <a:spLocks noGrp="1"/>
          </p:cNvSpPr>
          <p:nvPr>
            <p:ph type="sldNum" sz="quarter" idx="10"/>
          </p:nvPr>
        </p:nvSpPr>
        <p:spPr/>
        <p:txBody>
          <a:bodyPr/>
          <a:lstStyle/>
          <a:p>
            <a:pPr>
              <a:defRPr/>
            </a:pPr>
            <a:r>
              <a:rPr lang="en-US" smtClean="0">
                <a:solidFill>
                  <a:srgbClr val="0000FF"/>
                </a:solidFill>
              </a:rPr>
              <a:t>Slide-</a:t>
            </a:r>
            <a:fld id="{89CDD838-E7E1-4729-B91C-65DBF479667D}" type="slidenum">
              <a:rPr lang="en-US" smtClean="0"/>
              <a:pPr>
                <a:defRPr/>
              </a:pPr>
              <a:t>18</a:t>
            </a:fld>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5" name="Picture 18" descr="wh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775" y="3292475"/>
            <a:ext cx="1905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6" name="Rectangle 11"/>
          <p:cNvSpPr>
            <a:spLocks noChangeArrowheads="1"/>
          </p:cNvSpPr>
          <p:nvPr/>
        </p:nvSpPr>
        <p:spPr bwMode="auto">
          <a:xfrm>
            <a:off x="0" y="0"/>
            <a:ext cx="9144000"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GB" altLang="en-US" sz="2000">
                <a:latin typeface="Verdana" pitchFamily="34" charset="0"/>
                <a:ea typeface="Verdana" pitchFamily="34" charset="0"/>
                <a:cs typeface="Verdana" pitchFamily="34" charset="0"/>
              </a:rPr>
              <a:t>DES Rounds:</a:t>
            </a:r>
            <a:endParaRPr lang="en-US" altLang="en-US" sz="2000">
              <a:latin typeface="Verdana" pitchFamily="34" charset="0"/>
              <a:ea typeface="Verdana" pitchFamily="34" charset="0"/>
              <a:cs typeface="Verdana" pitchFamily="34" charset="0"/>
            </a:endParaRPr>
          </a:p>
        </p:txBody>
      </p:sp>
      <p:sp>
        <p:nvSpPr>
          <p:cNvPr id="44037" name="Text Box 13"/>
          <p:cNvSpPr txBox="1">
            <a:spLocks noChangeArrowheads="1"/>
          </p:cNvSpPr>
          <p:nvPr/>
        </p:nvSpPr>
        <p:spPr bwMode="auto">
          <a:xfrm>
            <a:off x="4343400" y="6324600"/>
            <a:ext cx="495300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sz="1700">
                <a:solidFill>
                  <a:schemeClr val="folHlink"/>
                </a:solidFill>
                <a:latin typeface="Verdana" pitchFamily="34" charset="0"/>
                <a:ea typeface="Verdana" pitchFamily="34" charset="0"/>
                <a:cs typeface="Verdana" pitchFamily="34" charset="0"/>
              </a:rPr>
              <a:t>Figure</a:t>
            </a:r>
            <a:r>
              <a:rPr lang="en-US" sz="1700" b="0">
                <a:solidFill>
                  <a:schemeClr val="folHlink"/>
                </a:solidFill>
                <a:latin typeface="Verdana" pitchFamily="34" charset="0"/>
                <a:ea typeface="Verdana" pitchFamily="34" charset="0"/>
                <a:cs typeface="Verdana" pitchFamily="34" charset="0"/>
              </a:rPr>
              <a:t>: </a:t>
            </a:r>
            <a:r>
              <a:rPr lang="en-US" sz="1700" b="0">
                <a:latin typeface="Verdana" pitchFamily="34" charset="0"/>
                <a:ea typeface="Verdana" pitchFamily="34" charset="0"/>
                <a:cs typeface="Verdana" pitchFamily="34" charset="0"/>
              </a:rPr>
              <a:t>A round in DES (encryption site)</a:t>
            </a:r>
          </a:p>
        </p:txBody>
      </p:sp>
      <p:pic>
        <p:nvPicPr>
          <p:cNvPr id="44038"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905000"/>
            <a:ext cx="4278313" cy="437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9" name="Rectangle 17"/>
          <p:cNvSpPr>
            <a:spLocks noChangeArrowheads="1"/>
          </p:cNvSpPr>
          <p:nvPr/>
        </p:nvSpPr>
        <p:spPr bwMode="auto">
          <a:xfrm>
            <a:off x="152400" y="457200"/>
            <a:ext cx="8763000" cy="135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marL="457200" indent="-457200">
              <a:spcBef>
                <a:spcPts val="600"/>
              </a:spcBef>
              <a:spcAft>
                <a:spcPts val="600"/>
              </a:spcAft>
              <a:buFont typeface="Wingdings" pitchFamily="2" charset="2"/>
              <a:buChar char="Ø"/>
            </a:pPr>
            <a:r>
              <a:rPr lang="en-US" sz="1800" b="0">
                <a:latin typeface="Verdana" pitchFamily="34" charset="0"/>
                <a:ea typeface="Verdana" pitchFamily="34" charset="0"/>
                <a:cs typeface="Verdana" pitchFamily="34" charset="0"/>
              </a:rPr>
              <a:t>In DES, substitution and permutation are used a number of times in iterations called rounds. Generally, </a:t>
            </a:r>
            <a:r>
              <a:rPr lang="en-US" sz="1800" b="0">
                <a:solidFill>
                  <a:srgbClr val="FF0000"/>
                </a:solidFill>
                <a:latin typeface="Verdana" pitchFamily="34" charset="0"/>
                <a:ea typeface="Verdana" pitchFamily="34" charset="0"/>
                <a:cs typeface="Verdana" pitchFamily="34" charset="0"/>
              </a:rPr>
              <a:t>the more rounds there are, the more secure the algorithm is</a:t>
            </a:r>
            <a:r>
              <a:rPr lang="en-US" sz="1800" b="0">
                <a:latin typeface="Verdana" pitchFamily="34" charset="0"/>
                <a:ea typeface="Verdana" pitchFamily="34" charset="0"/>
                <a:cs typeface="Verdana" pitchFamily="34" charset="0"/>
              </a:rPr>
              <a:t>. </a:t>
            </a:r>
          </a:p>
          <a:p>
            <a:pPr marL="457200" indent="-457200">
              <a:spcBef>
                <a:spcPts val="600"/>
              </a:spcBef>
              <a:spcAft>
                <a:spcPts val="600"/>
              </a:spcAft>
              <a:buFont typeface="Wingdings" pitchFamily="2" charset="2"/>
              <a:buChar char="Ø"/>
            </a:pPr>
            <a:r>
              <a:rPr lang="en-US" sz="1800" b="0">
                <a:solidFill>
                  <a:srgbClr val="0000FF"/>
                </a:solidFill>
                <a:latin typeface="Verdana" pitchFamily="34" charset="0"/>
                <a:ea typeface="Verdana" pitchFamily="34" charset="0"/>
                <a:cs typeface="Verdana" pitchFamily="34" charset="0"/>
              </a:rPr>
              <a:t>DES uses 16 rounds</a:t>
            </a:r>
            <a:r>
              <a:rPr lang="en-US" sz="1800" b="0">
                <a:latin typeface="Verdana" pitchFamily="34" charset="0"/>
                <a:ea typeface="Verdana" pitchFamily="34" charset="0"/>
                <a:cs typeface="Verdana" pitchFamily="34" charset="0"/>
              </a:rPr>
              <a:t>. Each round of DES is a Feistel cipher.</a:t>
            </a:r>
          </a:p>
        </p:txBody>
      </p:sp>
      <p:sp>
        <p:nvSpPr>
          <p:cNvPr id="44040" name="Rectangle 17"/>
          <p:cNvSpPr>
            <a:spLocks noChangeArrowheads="1"/>
          </p:cNvSpPr>
          <p:nvPr/>
        </p:nvSpPr>
        <p:spPr bwMode="auto">
          <a:xfrm>
            <a:off x="152400" y="2078038"/>
            <a:ext cx="4191000" cy="2846387"/>
          </a:xfrm>
          <a:prstGeom prst="rect">
            <a:avLst/>
          </a:prstGeom>
          <a:noFill/>
          <a:ln w="9525">
            <a:noFill/>
            <a:miter lim="800000"/>
            <a:headEnd/>
            <a:tailEnd/>
          </a:ln>
        </p:spPr>
        <p:txBody>
          <a:bodyPr anchor="ctr">
            <a:spAutoFit/>
          </a:bodyPr>
          <a:lstStyle/>
          <a:p>
            <a:pPr marL="457200" indent="-457200">
              <a:spcBef>
                <a:spcPts val="600"/>
              </a:spcBef>
              <a:spcAft>
                <a:spcPts val="600"/>
              </a:spcAft>
              <a:buFont typeface="Verdana" pitchFamily="34" charset="0"/>
              <a:buChar char="−"/>
              <a:defRPr/>
            </a:pPr>
            <a:r>
              <a:rPr lang="en-US" sz="1500" b="0" dirty="0">
                <a:latin typeface="Verdana" pitchFamily="34" charset="0"/>
                <a:ea typeface="Verdana" pitchFamily="34" charset="0"/>
                <a:cs typeface="Verdana" pitchFamily="34" charset="0"/>
              </a:rPr>
              <a:t>The round takes L</a:t>
            </a:r>
            <a:r>
              <a:rPr lang="en-US" sz="1500" b="0" baseline="-25000" dirty="0">
                <a:latin typeface="Verdana" pitchFamily="34" charset="0"/>
                <a:ea typeface="Verdana" pitchFamily="34" charset="0"/>
                <a:cs typeface="Verdana" pitchFamily="34" charset="0"/>
              </a:rPr>
              <a:t>i-1</a:t>
            </a:r>
            <a:r>
              <a:rPr lang="en-US" sz="1500" b="0" dirty="0">
                <a:latin typeface="Verdana" pitchFamily="34" charset="0"/>
                <a:ea typeface="Verdana" pitchFamily="34" charset="0"/>
                <a:cs typeface="Verdana" pitchFamily="34" charset="0"/>
              </a:rPr>
              <a:t> and R</a:t>
            </a:r>
            <a:r>
              <a:rPr lang="en-US" sz="1500" b="0" baseline="-25000" dirty="0">
                <a:latin typeface="Verdana" pitchFamily="34" charset="0"/>
                <a:ea typeface="Verdana" pitchFamily="34" charset="0"/>
                <a:cs typeface="Verdana" pitchFamily="34" charset="0"/>
              </a:rPr>
              <a:t>i-1</a:t>
            </a:r>
            <a:r>
              <a:rPr lang="en-US" sz="1500" b="0" dirty="0">
                <a:latin typeface="Verdana" pitchFamily="34" charset="0"/>
                <a:ea typeface="Verdana" pitchFamily="34" charset="0"/>
                <a:cs typeface="Verdana" pitchFamily="34" charset="0"/>
              </a:rPr>
              <a:t> from previous round (or the initial permutation box) and creates L</a:t>
            </a:r>
            <a:r>
              <a:rPr lang="en-US" sz="1500" b="0" baseline="-25000" dirty="0">
                <a:latin typeface="Verdana" pitchFamily="34" charset="0"/>
                <a:ea typeface="Verdana" pitchFamily="34" charset="0"/>
                <a:cs typeface="Verdana" pitchFamily="34" charset="0"/>
              </a:rPr>
              <a:t>i</a:t>
            </a:r>
            <a:r>
              <a:rPr lang="en-US" sz="1500" b="0" dirty="0">
                <a:latin typeface="Verdana" pitchFamily="34" charset="0"/>
                <a:ea typeface="Verdana" pitchFamily="34" charset="0"/>
                <a:cs typeface="Verdana" pitchFamily="34" charset="0"/>
              </a:rPr>
              <a:t> and </a:t>
            </a:r>
            <a:r>
              <a:rPr lang="en-US" sz="1500" b="0" dirty="0" err="1">
                <a:latin typeface="Verdana" pitchFamily="34" charset="0"/>
                <a:ea typeface="Verdana" pitchFamily="34" charset="0"/>
                <a:cs typeface="Verdana" pitchFamily="34" charset="0"/>
              </a:rPr>
              <a:t>R</a:t>
            </a:r>
            <a:r>
              <a:rPr lang="en-US" sz="1500" b="0" baseline="-25000" dirty="0" err="1">
                <a:latin typeface="Verdana" pitchFamily="34" charset="0"/>
                <a:ea typeface="Verdana" pitchFamily="34" charset="0"/>
                <a:cs typeface="Verdana" pitchFamily="34" charset="0"/>
              </a:rPr>
              <a:t>i</a:t>
            </a:r>
            <a:r>
              <a:rPr lang="en-US" sz="1500" b="0" dirty="0">
                <a:latin typeface="Verdana" pitchFamily="34" charset="0"/>
                <a:ea typeface="Verdana" pitchFamily="34" charset="0"/>
                <a:cs typeface="Verdana" pitchFamily="34" charset="0"/>
              </a:rPr>
              <a:t>, which go to the next round (or final permutation box).</a:t>
            </a:r>
          </a:p>
          <a:p>
            <a:pPr marL="457200" indent="-457200">
              <a:spcBef>
                <a:spcPts val="600"/>
              </a:spcBef>
              <a:spcAft>
                <a:spcPts val="600"/>
              </a:spcAft>
              <a:buFont typeface="Verdana" pitchFamily="34" charset="0"/>
              <a:buChar char="−"/>
              <a:defRPr/>
            </a:pPr>
            <a:r>
              <a:rPr lang="en-US" sz="1500" b="0" dirty="0">
                <a:solidFill>
                  <a:srgbClr val="0000FF"/>
                </a:solidFill>
                <a:latin typeface="Verdana" pitchFamily="34" charset="0"/>
                <a:ea typeface="Verdana" pitchFamily="34" charset="0"/>
                <a:cs typeface="Verdana" pitchFamily="34" charset="0"/>
              </a:rPr>
              <a:t>Each round has two cipher elements</a:t>
            </a:r>
            <a:r>
              <a:rPr lang="en-US" sz="1500" b="0" dirty="0">
                <a:latin typeface="Verdana" pitchFamily="34" charset="0"/>
                <a:ea typeface="Verdana" pitchFamily="34" charset="0"/>
                <a:cs typeface="Verdana" pitchFamily="34" charset="0"/>
              </a:rPr>
              <a:t>: mixer and swapper. Each of these elements is invertible.</a:t>
            </a:r>
          </a:p>
          <a:p>
            <a:pPr marL="914400" indent="-457200">
              <a:spcBef>
                <a:spcPts val="600"/>
              </a:spcBef>
              <a:spcAft>
                <a:spcPts val="600"/>
              </a:spcAft>
              <a:buFont typeface="Wingdings" pitchFamily="2" charset="2"/>
              <a:buChar char="v"/>
              <a:defRPr/>
            </a:pPr>
            <a:r>
              <a:rPr lang="en-US" sz="1300" b="0" dirty="0">
                <a:latin typeface="Verdana" pitchFamily="34" charset="0"/>
                <a:ea typeface="Verdana" pitchFamily="34" charset="0"/>
                <a:cs typeface="Verdana" pitchFamily="34" charset="0"/>
              </a:rPr>
              <a:t>The swapper swaps the left half of the text with the right half. The mixer performs XOR operation.</a:t>
            </a:r>
          </a:p>
        </p:txBody>
      </p:sp>
      <p:sp>
        <p:nvSpPr>
          <p:cNvPr id="2" name="Slide Number Placeholder 1"/>
          <p:cNvSpPr>
            <a:spLocks noGrp="1"/>
          </p:cNvSpPr>
          <p:nvPr>
            <p:ph type="sldNum" sz="quarter" idx="10"/>
          </p:nvPr>
        </p:nvSpPr>
        <p:spPr/>
        <p:txBody>
          <a:bodyPr/>
          <a:lstStyle/>
          <a:p>
            <a:pPr>
              <a:defRPr/>
            </a:pPr>
            <a:r>
              <a:rPr lang="en-US" smtClean="0">
                <a:solidFill>
                  <a:srgbClr val="0000FF"/>
                </a:solidFill>
              </a:rPr>
              <a:t>Slide-</a:t>
            </a:r>
            <a:fld id="{89CDD838-E7E1-4729-B91C-65DBF479667D}" type="slidenum">
              <a:rPr lang="en-US" smtClean="0"/>
              <a:pPr>
                <a:defRPr/>
              </a:pPr>
              <a:t>19</a:t>
            </a:fld>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1"/>
          <p:cNvSpPr>
            <a:spLocks noChangeArrowheads="1"/>
          </p:cNvSpPr>
          <p:nvPr/>
        </p:nvSpPr>
        <p:spPr bwMode="auto">
          <a:xfrm>
            <a:off x="0" y="0"/>
            <a:ext cx="9144000" cy="800219"/>
          </a:xfrm>
          <a:prstGeom prst="rect">
            <a:avLst/>
          </a:prstGeom>
          <a:solidFill>
            <a:srgbClr val="00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en-US" sz="2300" dirty="0" smtClean="0">
                <a:solidFill>
                  <a:schemeClr val="bg1"/>
                </a:solidFill>
              </a:rPr>
              <a:t>Lecture File: 04</a:t>
            </a:r>
          </a:p>
          <a:p>
            <a:pPr algn="ctr"/>
            <a:r>
              <a:rPr lang="en-US" altLang="en-US" sz="2300" dirty="0" smtClean="0">
                <a:solidFill>
                  <a:schemeClr val="bg1"/>
                </a:solidFill>
              </a:rPr>
              <a:t>DES, AES </a:t>
            </a:r>
            <a:r>
              <a:rPr lang="en-US" altLang="en-US" sz="2300" dirty="0" smtClean="0">
                <a:solidFill>
                  <a:schemeClr val="bg1"/>
                </a:solidFill>
              </a:rPr>
              <a:t>&amp; RSA Cryptosystems</a:t>
            </a:r>
            <a:endParaRPr lang="en-US" altLang="en-US" sz="2300" dirty="0">
              <a:solidFill>
                <a:schemeClr val="bg1"/>
              </a:solidFill>
            </a:endParaRPr>
          </a:p>
        </p:txBody>
      </p:sp>
      <p:sp>
        <p:nvSpPr>
          <p:cNvPr id="4099" name="Rectangle 14"/>
          <p:cNvSpPr>
            <a:spLocks noChangeArrowheads="1"/>
          </p:cNvSpPr>
          <p:nvPr/>
        </p:nvSpPr>
        <p:spPr bwMode="auto">
          <a:xfrm>
            <a:off x="0" y="2086292"/>
            <a:ext cx="8763000" cy="3939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marL="730250" lvl="1" indent="-514350" algn="just" eaLnBrk="1" hangingPunct="1">
              <a:spcBef>
                <a:spcPts val="600"/>
              </a:spcBef>
              <a:spcAft>
                <a:spcPts val="600"/>
              </a:spcAft>
              <a:buFont typeface="Wingdings" pitchFamily="2" charset="2"/>
              <a:buChar char="v"/>
            </a:pPr>
            <a:r>
              <a:rPr lang="en-US" altLang="zh-CN" sz="2000" b="0" dirty="0" smtClean="0">
                <a:latin typeface="Verdana" pitchFamily="34" charset="0"/>
                <a:ea typeface="宋体" pitchFamily="2" charset="-122"/>
              </a:rPr>
              <a:t>To </a:t>
            </a:r>
            <a:r>
              <a:rPr lang="en-US" altLang="zh-CN" sz="2000" b="0" dirty="0">
                <a:latin typeface="Verdana" pitchFamily="34" charset="0"/>
                <a:ea typeface="宋体" pitchFamily="2" charset="-122"/>
              </a:rPr>
              <a:t>introduce the components of modern block ciphers.</a:t>
            </a:r>
          </a:p>
          <a:p>
            <a:pPr marL="730250" lvl="1" indent="-514350" algn="just" eaLnBrk="1" hangingPunct="1">
              <a:spcBef>
                <a:spcPts val="600"/>
              </a:spcBef>
              <a:spcAft>
                <a:spcPts val="600"/>
              </a:spcAft>
              <a:buFont typeface="Wingdings" pitchFamily="2" charset="2"/>
              <a:buChar char="v"/>
            </a:pPr>
            <a:r>
              <a:rPr lang="en-US" altLang="zh-CN" sz="2000" b="0" dirty="0">
                <a:latin typeface="Verdana" pitchFamily="34" charset="0"/>
                <a:ea typeface="宋体" pitchFamily="2" charset="-122"/>
              </a:rPr>
              <a:t>To discuss product ciphers and discuss between </a:t>
            </a:r>
            <a:r>
              <a:rPr lang="en-US" altLang="zh-CN" sz="2000" b="0" dirty="0" err="1">
                <a:latin typeface="Verdana" pitchFamily="34" charset="0"/>
                <a:ea typeface="宋体" pitchFamily="2" charset="-122"/>
              </a:rPr>
              <a:t>Feistel</a:t>
            </a:r>
            <a:r>
              <a:rPr lang="en-US" altLang="zh-CN" sz="2000" b="0" dirty="0">
                <a:latin typeface="Verdana" pitchFamily="34" charset="0"/>
                <a:ea typeface="宋体" pitchFamily="2" charset="-122"/>
              </a:rPr>
              <a:t> and non-</a:t>
            </a:r>
            <a:r>
              <a:rPr lang="en-US" altLang="zh-CN" sz="2000" b="0" dirty="0" err="1">
                <a:latin typeface="Verdana" pitchFamily="34" charset="0"/>
                <a:ea typeface="宋体" pitchFamily="2" charset="-122"/>
              </a:rPr>
              <a:t>Feistel</a:t>
            </a:r>
            <a:r>
              <a:rPr lang="en-US" altLang="zh-CN" sz="2000" b="0" dirty="0">
                <a:latin typeface="Verdana" pitchFamily="34" charset="0"/>
                <a:ea typeface="宋体" pitchFamily="2" charset="-122"/>
              </a:rPr>
              <a:t> ciphers.</a:t>
            </a:r>
          </a:p>
          <a:p>
            <a:pPr marL="730250" lvl="1" indent="-514350" algn="just" eaLnBrk="1" hangingPunct="1">
              <a:spcBef>
                <a:spcPts val="600"/>
              </a:spcBef>
              <a:spcAft>
                <a:spcPts val="600"/>
              </a:spcAft>
              <a:buFont typeface="Wingdings" pitchFamily="2" charset="2"/>
              <a:buChar char="v"/>
            </a:pPr>
            <a:r>
              <a:rPr lang="en-US" altLang="zh-CN" sz="2000" b="0" dirty="0">
                <a:latin typeface="Verdana" pitchFamily="34" charset="0"/>
                <a:ea typeface="宋体" pitchFamily="2" charset="-122"/>
              </a:rPr>
              <a:t>To review a short history of DES.</a:t>
            </a:r>
          </a:p>
          <a:p>
            <a:pPr marL="730250" lvl="1" indent="-514350" algn="just" eaLnBrk="1" hangingPunct="1">
              <a:spcBef>
                <a:spcPts val="600"/>
              </a:spcBef>
              <a:spcAft>
                <a:spcPts val="600"/>
              </a:spcAft>
              <a:buFont typeface="Wingdings" pitchFamily="2" charset="2"/>
              <a:buChar char="v"/>
            </a:pPr>
            <a:r>
              <a:rPr lang="en-US" altLang="zh-CN" sz="2000" b="0" dirty="0">
                <a:latin typeface="Verdana" pitchFamily="34" charset="0"/>
                <a:ea typeface="宋体" pitchFamily="2" charset="-122"/>
              </a:rPr>
              <a:t>To define the basic structure of DES.</a:t>
            </a:r>
          </a:p>
          <a:p>
            <a:pPr marL="730250" lvl="1" indent="-514350" algn="just" eaLnBrk="1" hangingPunct="1">
              <a:spcBef>
                <a:spcPts val="600"/>
              </a:spcBef>
              <a:spcAft>
                <a:spcPts val="600"/>
              </a:spcAft>
              <a:buFont typeface="Wingdings" pitchFamily="2" charset="2"/>
              <a:buChar char="v"/>
            </a:pPr>
            <a:r>
              <a:rPr lang="en-US" altLang="zh-CN" sz="2000" b="0" dirty="0">
                <a:latin typeface="Verdana" pitchFamily="34" charset="0"/>
                <a:ea typeface="宋体" pitchFamily="2" charset="-122"/>
              </a:rPr>
              <a:t>To describe the details of building elements of DES.</a:t>
            </a:r>
          </a:p>
          <a:p>
            <a:pPr marL="730250" lvl="1" indent="-514350" algn="just" eaLnBrk="1" hangingPunct="1">
              <a:spcBef>
                <a:spcPts val="600"/>
              </a:spcBef>
              <a:spcAft>
                <a:spcPts val="600"/>
              </a:spcAft>
              <a:buFont typeface="Wingdings" pitchFamily="2" charset="2"/>
              <a:buChar char="v"/>
            </a:pPr>
            <a:r>
              <a:rPr lang="en-US" altLang="zh-CN" sz="2000" b="0" dirty="0">
                <a:latin typeface="Verdana" pitchFamily="34" charset="0"/>
                <a:ea typeface="宋体" pitchFamily="2" charset="-122"/>
              </a:rPr>
              <a:t>To describe the round keys generation process.</a:t>
            </a:r>
          </a:p>
          <a:p>
            <a:pPr marL="730250" lvl="1" indent="-514350" algn="just" eaLnBrk="1" hangingPunct="1">
              <a:spcBef>
                <a:spcPts val="600"/>
              </a:spcBef>
              <a:spcAft>
                <a:spcPts val="600"/>
              </a:spcAft>
              <a:buFont typeface="Wingdings" pitchFamily="2" charset="2"/>
              <a:buChar char="v"/>
            </a:pPr>
            <a:r>
              <a:rPr lang="en-US" altLang="zh-CN" sz="2000" b="0" dirty="0">
                <a:latin typeface="Verdana" pitchFamily="34" charset="0"/>
                <a:ea typeface="宋体" pitchFamily="2" charset="-122"/>
              </a:rPr>
              <a:t>To </a:t>
            </a:r>
            <a:r>
              <a:rPr lang="en-US" altLang="zh-CN" sz="2000" b="0" dirty="0" smtClean="0">
                <a:latin typeface="Verdana" pitchFamily="34" charset="0"/>
                <a:ea typeface="宋体" pitchFamily="2" charset="-122"/>
              </a:rPr>
              <a:t>discuss the </a:t>
            </a:r>
            <a:r>
              <a:rPr lang="en-US" altLang="zh-CN" sz="2000" b="0" dirty="0">
                <a:latin typeface="Verdana" pitchFamily="34" charset="0"/>
                <a:ea typeface="宋体" pitchFamily="2" charset="-122"/>
              </a:rPr>
              <a:t>basic structure of </a:t>
            </a:r>
            <a:r>
              <a:rPr lang="en-US" altLang="zh-CN" sz="2000" b="0" dirty="0" smtClean="0">
                <a:latin typeface="Verdana" pitchFamily="34" charset="0"/>
                <a:ea typeface="宋体" pitchFamily="2" charset="-122"/>
              </a:rPr>
              <a:t>AES</a:t>
            </a:r>
            <a:r>
              <a:rPr lang="en-US" altLang="zh-CN" sz="2000" b="0" dirty="0">
                <a:latin typeface="Verdana" pitchFamily="34" charset="0"/>
                <a:ea typeface="宋体" pitchFamily="2" charset="-122"/>
              </a:rPr>
              <a:t>.</a:t>
            </a:r>
          </a:p>
          <a:p>
            <a:pPr marL="730250" lvl="1" indent="-514350" algn="just" eaLnBrk="1" hangingPunct="1">
              <a:spcBef>
                <a:spcPts val="600"/>
              </a:spcBef>
              <a:spcAft>
                <a:spcPts val="600"/>
              </a:spcAft>
              <a:buFont typeface="Wingdings" pitchFamily="2" charset="2"/>
              <a:buChar char="v"/>
            </a:pPr>
            <a:r>
              <a:rPr lang="en-US" sz="2000" b="0" dirty="0" smtClean="0">
                <a:latin typeface="Verdana" pitchFamily="34" charset="0"/>
              </a:rPr>
              <a:t>To </a:t>
            </a:r>
            <a:r>
              <a:rPr lang="en-US" sz="2000" b="0" dirty="0">
                <a:latin typeface="Verdana" pitchFamily="34" charset="0"/>
              </a:rPr>
              <a:t>discuss the RSA cryptosystem</a:t>
            </a:r>
            <a:endParaRPr lang="en-US" altLang="zh-CN" sz="2000" b="0" dirty="0">
              <a:latin typeface="Verdana" pitchFamily="34" charset="0"/>
              <a:ea typeface="宋体" pitchFamily="2" charset="-122"/>
            </a:endParaRPr>
          </a:p>
        </p:txBody>
      </p:sp>
      <p:sp>
        <p:nvSpPr>
          <p:cNvPr id="4100" name="Rectangle 14"/>
          <p:cNvSpPr>
            <a:spLocks noChangeArrowheads="1"/>
          </p:cNvSpPr>
          <p:nvPr/>
        </p:nvSpPr>
        <p:spPr bwMode="auto">
          <a:xfrm>
            <a:off x="0" y="1295400"/>
            <a:ext cx="5562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u="sng">
                <a:solidFill>
                  <a:srgbClr val="0070C0"/>
                </a:solidFill>
              </a:rPr>
              <a:t>Objectives of this Lecture:</a:t>
            </a:r>
          </a:p>
        </p:txBody>
      </p:sp>
      <p:sp>
        <p:nvSpPr>
          <p:cNvPr id="2" name="Slide Number Placeholder 1"/>
          <p:cNvSpPr>
            <a:spLocks noGrp="1"/>
          </p:cNvSpPr>
          <p:nvPr>
            <p:ph type="sldNum" sz="quarter" idx="10"/>
          </p:nvPr>
        </p:nvSpPr>
        <p:spPr/>
        <p:txBody>
          <a:bodyPr/>
          <a:lstStyle/>
          <a:p>
            <a:pPr>
              <a:defRPr/>
            </a:pPr>
            <a:r>
              <a:rPr lang="en-US" smtClean="0">
                <a:solidFill>
                  <a:srgbClr val="0000FF"/>
                </a:solidFill>
              </a:rPr>
              <a:t>Slide-</a:t>
            </a:r>
            <a:fld id="{89CDD838-E7E1-4729-B91C-65DBF479667D}" type="slidenum">
              <a:rPr lang="en-US" smtClean="0"/>
              <a:pPr>
                <a:defRPr/>
              </a:pPr>
              <a:t>2</a:t>
            </a:fld>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9" name="Picture 18" descr="wh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775" y="3292475"/>
            <a:ext cx="1905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0" name="Rectangle 11"/>
          <p:cNvSpPr>
            <a:spLocks noChangeArrowheads="1"/>
          </p:cNvSpPr>
          <p:nvPr/>
        </p:nvSpPr>
        <p:spPr bwMode="auto">
          <a:xfrm>
            <a:off x="0" y="0"/>
            <a:ext cx="9144000"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GB" altLang="en-US" sz="2000">
                <a:latin typeface="Verdana" pitchFamily="34" charset="0"/>
                <a:ea typeface="Verdana" pitchFamily="34" charset="0"/>
                <a:cs typeface="Verdana" pitchFamily="34" charset="0"/>
              </a:rPr>
              <a:t>DES Round Function </a:t>
            </a:r>
            <a:r>
              <a:rPr lang="en-US" altLang="en-US" sz="2000">
                <a:latin typeface="Verdana" pitchFamily="34" charset="0"/>
                <a:ea typeface="Verdana" pitchFamily="34" charset="0"/>
                <a:cs typeface="Verdana" pitchFamily="34" charset="0"/>
              </a:rPr>
              <a:t>f(R</a:t>
            </a:r>
            <a:r>
              <a:rPr lang="en-US" altLang="en-US" sz="2000" baseline="-25000">
                <a:latin typeface="Verdana" pitchFamily="34" charset="0"/>
                <a:ea typeface="Verdana" pitchFamily="34" charset="0"/>
                <a:cs typeface="Verdana" pitchFamily="34" charset="0"/>
              </a:rPr>
              <a:t>i-1</a:t>
            </a:r>
            <a:r>
              <a:rPr lang="en-US" altLang="en-US" sz="2000">
                <a:latin typeface="Verdana" pitchFamily="34" charset="0"/>
                <a:ea typeface="Verdana" pitchFamily="34" charset="0"/>
                <a:cs typeface="Verdana" pitchFamily="34" charset="0"/>
              </a:rPr>
              <a:t>,K</a:t>
            </a:r>
            <a:r>
              <a:rPr lang="en-US" altLang="en-US" sz="2000" baseline="-25000">
                <a:latin typeface="Verdana" pitchFamily="34" charset="0"/>
                <a:ea typeface="Verdana" pitchFamily="34" charset="0"/>
                <a:cs typeface="Verdana" pitchFamily="34" charset="0"/>
              </a:rPr>
              <a:t>i</a:t>
            </a:r>
            <a:r>
              <a:rPr lang="en-US" altLang="en-US" sz="2000">
                <a:latin typeface="Verdana" pitchFamily="34" charset="0"/>
                <a:ea typeface="Verdana" pitchFamily="34" charset="0"/>
                <a:cs typeface="Verdana" pitchFamily="34" charset="0"/>
              </a:rPr>
              <a:t>):</a:t>
            </a:r>
          </a:p>
        </p:txBody>
      </p:sp>
      <p:sp>
        <p:nvSpPr>
          <p:cNvPr id="45061" name="Rectangle 17"/>
          <p:cNvSpPr>
            <a:spLocks noChangeArrowheads="1"/>
          </p:cNvSpPr>
          <p:nvPr/>
        </p:nvSpPr>
        <p:spPr bwMode="auto">
          <a:xfrm>
            <a:off x="76200" y="457200"/>
            <a:ext cx="8763000"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marL="457200" indent="-457200">
              <a:spcBef>
                <a:spcPts val="600"/>
              </a:spcBef>
              <a:spcAft>
                <a:spcPts val="600"/>
              </a:spcAft>
              <a:buFont typeface="Wingdings" pitchFamily="2" charset="2"/>
              <a:buChar char="Ø"/>
            </a:pPr>
            <a:r>
              <a:rPr lang="en-US" sz="1800" b="0">
                <a:latin typeface="Verdana" pitchFamily="34" charset="0"/>
                <a:ea typeface="Verdana" pitchFamily="34" charset="0"/>
                <a:cs typeface="Verdana" pitchFamily="34" charset="0"/>
              </a:rPr>
              <a:t>The </a:t>
            </a:r>
            <a:r>
              <a:rPr lang="en-US" sz="1800" b="0">
                <a:solidFill>
                  <a:srgbClr val="0000FF"/>
                </a:solidFill>
                <a:latin typeface="Verdana" pitchFamily="34" charset="0"/>
                <a:ea typeface="Verdana" pitchFamily="34" charset="0"/>
                <a:cs typeface="Verdana" pitchFamily="34" charset="0"/>
              </a:rPr>
              <a:t>heart of DES is </a:t>
            </a:r>
            <a:r>
              <a:rPr lang="en-US" sz="1800" b="0">
                <a:latin typeface="Verdana" pitchFamily="34" charset="0"/>
                <a:ea typeface="Verdana" pitchFamily="34" charset="0"/>
                <a:cs typeface="Verdana" pitchFamily="34" charset="0"/>
              </a:rPr>
              <a:t>DES round function.</a:t>
            </a:r>
          </a:p>
          <a:p>
            <a:pPr marL="457200" indent="-457200">
              <a:spcBef>
                <a:spcPts val="600"/>
              </a:spcBef>
              <a:spcAft>
                <a:spcPts val="600"/>
              </a:spcAft>
              <a:buFont typeface="Wingdings" pitchFamily="2" charset="2"/>
              <a:buChar char="Ø"/>
            </a:pPr>
            <a:r>
              <a:rPr lang="en-US" sz="1800" b="0">
                <a:latin typeface="Verdana" pitchFamily="34" charset="0"/>
                <a:ea typeface="Verdana" pitchFamily="34" charset="0"/>
                <a:cs typeface="Verdana" pitchFamily="34" charset="0"/>
              </a:rPr>
              <a:t>The round function</a:t>
            </a:r>
            <a:r>
              <a:rPr lang="en-US" sz="1800" b="0" i="1">
                <a:latin typeface="Verdana" pitchFamily="34" charset="0"/>
                <a:ea typeface="Verdana" pitchFamily="34" charset="0"/>
                <a:cs typeface="Verdana" pitchFamily="34" charset="0"/>
              </a:rPr>
              <a:t> </a:t>
            </a:r>
            <a:r>
              <a:rPr lang="en-US" sz="1800" b="0">
                <a:latin typeface="Verdana" pitchFamily="34" charset="0"/>
                <a:ea typeface="Verdana" pitchFamily="34" charset="0"/>
                <a:cs typeface="Verdana" pitchFamily="34" charset="0"/>
              </a:rPr>
              <a:t>mixes the bits of the right (R) portion using the subkey for the current round. </a:t>
            </a:r>
          </a:p>
          <a:p>
            <a:pPr marL="457200" indent="-457200">
              <a:spcBef>
                <a:spcPts val="600"/>
              </a:spcBef>
              <a:spcAft>
                <a:spcPts val="600"/>
              </a:spcAft>
              <a:buFont typeface="Wingdings" pitchFamily="2" charset="2"/>
              <a:buChar char="Ø"/>
            </a:pPr>
            <a:r>
              <a:rPr lang="en-US" sz="1800" b="0">
                <a:latin typeface="Verdana" pitchFamily="34" charset="0"/>
                <a:ea typeface="Verdana" pitchFamily="34" charset="0"/>
                <a:cs typeface="Verdana" pitchFamily="34" charset="0"/>
              </a:rPr>
              <a:t>It applies a 48-bit key to the rightmost 32 bits (R</a:t>
            </a:r>
            <a:r>
              <a:rPr lang="en-US" sz="1800" b="0" baseline="-25000">
                <a:latin typeface="Verdana" pitchFamily="34" charset="0"/>
                <a:ea typeface="Verdana" pitchFamily="34" charset="0"/>
                <a:cs typeface="Verdana" pitchFamily="34" charset="0"/>
              </a:rPr>
              <a:t>i-1</a:t>
            </a:r>
            <a:r>
              <a:rPr lang="en-US" sz="1800" b="0">
                <a:latin typeface="Verdana" pitchFamily="34" charset="0"/>
                <a:ea typeface="Verdana" pitchFamily="34" charset="0"/>
                <a:cs typeface="Verdana" pitchFamily="34" charset="0"/>
              </a:rPr>
              <a:t>) to produce a 32-bit output.</a:t>
            </a:r>
          </a:p>
        </p:txBody>
      </p:sp>
      <p:pic>
        <p:nvPicPr>
          <p:cNvPr id="45062"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4900" y="1995488"/>
            <a:ext cx="4076700" cy="448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3" name="Text Box 14"/>
          <p:cNvSpPr txBox="1">
            <a:spLocks noChangeArrowheads="1"/>
          </p:cNvSpPr>
          <p:nvPr/>
        </p:nvSpPr>
        <p:spPr bwMode="auto">
          <a:xfrm>
            <a:off x="5562600" y="6427788"/>
            <a:ext cx="320040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sz="1700">
                <a:solidFill>
                  <a:schemeClr val="folHlink"/>
                </a:solidFill>
                <a:latin typeface="Verdana" pitchFamily="34" charset="0"/>
                <a:ea typeface="Verdana" pitchFamily="34" charset="0"/>
                <a:cs typeface="Verdana" pitchFamily="34" charset="0"/>
              </a:rPr>
              <a:t>Figure: </a:t>
            </a:r>
            <a:r>
              <a:rPr lang="en-US" sz="1700">
                <a:latin typeface="Verdana" pitchFamily="34" charset="0"/>
                <a:ea typeface="Verdana" pitchFamily="34" charset="0"/>
                <a:cs typeface="Verdana" pitchFamily="34" charset="0"/>
              </a:rPr>
              <a:t>DES function</a:t>
            </a:r>
          </a:p>
        </p:txBody>
      </p:sp>
      <p:sp>
        <p:nvSpPr>
          <p:cNvPr id="8" name="Rectangle 17"/>
          <p:cNvSpPr>
            <a:spLocks noChangeArrowheads="1"/>
          </p:cNvSpPr>
          <p:nvPr/>
        </p:nvSpPr>
        <p:spPr bwMode="auto">
          <a:xfrm>
            <a:off x="76200" y="2286000"/>
            <a:ext cx="4495800" cy="4186238"/>
          </a:xfrm>
          <a:prstGeom prst="rect">
            <a:avLst/>
          </a:prstGeom>
          <a:noFill/>
          <a:ln w="9525">
            <a:noFill/>
            <a:miter lim="800000"/>
            <a:headEnd/>
            <a:tailEnd/>
          </a:ln>
        </p:spPr>
        <p:txBody>
          <a:bodyPr anchor="ctr">
            <a:spAutoFit/>
          </a:bodyPr>
          <a:lstStyle/>
          <a:p>
            <a:pPr marL="457200" indent="-457200">
              <a:spcBef>
                <a:spcPts val="600"/>
              </a:spcBef>
              <a:spcAft>
                <a:spcPts val="600"/>
              </a:spcAft>
              <a:buFont typeface="Wingdings" pitchFamily="2" charset="2"/>
              <a:buChar char="Ø"/>
              <a:defRPr/>
            </a:pPr>
            <a:r>
              <a:rPr lang="en-US" sz="1800" b="0" dirty="0">
                <a:latin typeface="Verdana" pitchFamily="34" charset="0"/>
                <a:ea typeface="Verdana" pitchFamily="34" charset="0"/>
                <a:cs typeface="Verdana" pitchFamily="34" charset="0"/>
              </a:rPr>
              <a:t>All noninvertible elements in DES are collected inside the round function </a:t>
            </a:r>
            <a:r>
              <a:rPr lang="en-US" sz="1800" b="0" i="1" dirty="0">
                <a:latin typeface="Verdana" pitchFamily="34" charset="0"/>
                <a:ea typeface="Verdana" pitchFamily="34" charset="0"/>
                <a:cs typeface="Verdana" pitchFamily="34" charset="0"/>
              </a:rPr>
              <a:t>f(R</a:t>
            </a:r>
            <a:r>
              <a:rPr lang="en-US" sz="1800" b="0" i="1" baseline="-25000" dirty="0">
                <a:latin typeface="Verdana" pitchFamily="34" charset="0"/>
                <a:ea typeface="Verdana" pitchFamily="34" charset="0"/>
                <a:cs typeface="Verdana" pitchFamily="34" charset="0"/>
              </a:rPr>
              <a:t>i-1</a:t>
            </a:r>
            <a:r>
              <a:rPr lang="en-US" sz="1800" b="0" i="1" dirty="0">
                <a:latin typeface="Verdana" pitchFamily="34" charset="0"/>
                <a:ea typeface="Verdana" pitchFamily="34" charset="0"/>
                <a:cs typeface="Verdana" pitchFamily="34" charset="0"/>
              </a:rPr>
              <a:t>,K</a:t>
            </a:r>
            <a:r>
              <a:rPr lang="en-US" sz="1800" b="0" i="1" baseline="-25000" dirty="0">
                <a:latin typeface="Verdana" pitchFamily="34" charset="0"/>
                <a:ea typeface="Verdana" pitchFamily="34" charset="0"/>
                <a:cs typeface="Verdana" pitchFamily="34" charset="0"/>
              </a:rPr>
              <a:t>i</a:t>
            </a:r>
            <a:r>
              <a:rPr lang="en-US" sz="1800" b="0" i="1" dirty="0">
                <a:latin typeface="Verdana" pitchFamily="34" charset="0"/>
                <a:ea typeface="Verdana" pitchFamily="34" charset="0"/>
                <a:cs typeface="Verdana" pitchFamily="34" charset="0"/>
              </a:rPr>
              <a:t>)</a:t>
            </a:r>
            <a:endParaRPr lang="en-US" sz="1800" b="0" dirty="0">
              <a:latin typeface="Verdana" pitchFamily="34" charset="0"/>
              <a:ea typeface="Verdana" pitchFamily="34" charset="0"/>
              <a:cs typeface="Verdana" pitchFamily="34" charset="0"/>
            </a:endParaRPr>
          </a:p>
          <a:p>
            <a:pPr marL="457200" indent="-457200">
              <a:spcBef>
                <a:spcPts val="600"/>
              </a:spcBef>
              <a:spcAft>
                <a:spcPts val="600"/>
              </a:spcAft>
              <a:buFont typeface="Wingdings" pitchFamily="2" charset="2"/>
              <a:buChar char="Ø"/>
              <a:defRPr/>
            </a:pPr>
            <a:r>
              <a:rPr lang="en-US" sz="1800" b="0" dirty="0">
                <a:latin typeface="Verdana" pitchFamily="34" charset="0"/>
                <a:ea typeface="Verdana" pitchFamily="34" charset="0"/>
                <a:cs typeface="Verdana" pitchFamily="34" charset="0"/>
              </a:rPr>
              <a:t>This function is the main part of every round and consists of four sections:</a:t>
            </a:r>
          </a:p>
          <a:p>
            <a:pPr marL="793750" indent="-336550">
              <a:spcBef>
                <a:spcPts val="600"/>
              </a:spcBef>
              <a:spcAft>
                <a:spcPts val="600"/>
              </a:spcAft>
              <a:tabLst>
                <a:tab pos="793750" algn="l"/>
              </a:tabLst>
              <a:defRPr/>
            </a:pPr>
            <a:r>
              <a:rPr lang="en-US" sz="1800" dirty="0">
                <a:solidFill>
                  <a:srgbClr val="0000FF"/>
                </a:solidFill>
                <a:latin typeface="Verdana" pitchFamily="34" charset="0"/>
                <a:ea typeface="Verdana" pitchFamily="34" charset="0"/>
                <a:cs typeface="Verdana" pitchFamily="34" charset="0"/>
              </a:rPr>
              <a:t>1. </a:t>
            </a:r>
            <a:r>
              <a:rPr lang="en-US" sz="1800" b="0" dirty="0">
                <a:latin typeface="Verdana" pitchFamily="34" charset="0"/>
                <a:ea typeface="Verdana" pitchFamily="34" charset="0"/>
                <a:cs typeface="Verdana" pitchFamily="34" charset="0"/>
              </a:rPr>
              <a:t>	</a:t>
            </a:r>
            <a:r>
              <a:rPr lang="en-US" sz="1500" b="0" dirty="0">
                <a:latin typeface="Verdana" pitchFamily="34" charset="0"/>
                <a:ea typeface="Verdana" pitchFamily="34" charset="0"/>
                <a:cs typeface="Verdana" pitchFamily="34" charset="0"/>
              </a:rPr>
              <a:t>An expansion P-box (E-box, for 32 bit to 48 bit conversion)</a:t>
            </a:r>
          </a:p>
          <a:p>
            <a:pPr marL="793750" indent="-336550">
              <a:spcBef>
                <a:spcPts val="600"/>
              </a:spcBef>
              <a:spcAft>
                <a:spcPts val="600"/>
              </a:spcAft>
              <a:tabLst>
                <a:tab pos="793750" algn="l"/>
              </a:tabLst>
              <a:defRPr/>
            </a:pPr>
            <a:r>
              <a:rPr lang="en-US" sz="1500" dirty="0">
                <a:solidFill>
                  <a:srgbClr val="FF0000"/>
                </a:solidFill>
                <a:latin typeface="Verdana" pitchFamily="34" charset="0"/>
                <a:ea typeface="Verdana" pitchFamily="34" charset="0"/>
                <a:cs typeface="Verdana" pitchFamily="34" charset="0"/>
              </a:rPr>
              <a:t>2.</a:t>
            </a:r>
            <a:r>
              <a:rPr lang="en-US" sz="1500" b="0" dirty="0">
                <a:latin typeface="Verdana" pitchFamily="34" charset="0"/>
                <a:ea typeface="Verdana" pitchFamily="34" charset="0"/>
                <a:cs typeface="Verdana" pitchFamily="34" charset="0"/>
              </a:rPr>
              <a:t> 	A whitener (Exclusive-or that adds key)</a:t>
            </a:r>
          </a:p>
          <a:p>
            <a:pPr marL="793750" indent="-336550">
              <a:spcBef>
                <a:spcPts val="600"/>
              </a:spcBef>
              <a:spcAft>
                <a:spcPts val="600"/>
              </a:spcAft>
              <a:tabLst>
                <a:tab pos="793750" algn="l"/>
              </a:tabLst>
              <a:defRPr/>
            </a:pPr>
            <a:r>
              <a:rPr lang="en-US" sz="1500" dirty="0">
                <a:solidFill>
                  <a:srgbClr val="0000FF"/>
                </a:solidFill>
                <a:latin typeface="Verdana" pitchFamily="34" charset="0"/>
                <a:ea typeface="Verdana" pitchFamily="34" charset="0"/>
                <a:cs typeface="Verdana" pitchFamily="34" charset="0"/>
              </a:rPr>
              <a:t>3.</a:t>
            </a:r>
            <a:r>
              <a:rPr lang="en-US" sz="1500" b="0" dirty="0">
                <a:latin typeface="Verdana" pitchFamily="34" charset="0"/>
                <a:ea typeface="Verdana" pitchFamily="34" charset="0"/>
                <a:cs typeface="Verdana" pitchFamily="34" charset="0"/>
              </a:rPr>
              <a:t> 	A group of S-boxes (for 48 bit to 32 bit conversion)</a:t>
            </a:r>
          </a:p>
          <a:p>
            <a:pPr marL="793750" indent="-336550">
              <a:spcBef>
                <a:spcPts val="600"/>
              </a:spcBef>
              <a:spcAft>
                <a:spcPts val="600"/>
              </a:spcAft>
              <a:tabLst>
                <a:tab pos="793750" algn="l"/>
              </a:tabLst>
              <a:defRPr/>
            </a:pPr>
            <a:r>
              <a:rPr lang="en-US" sz="1500" dirty="0">
                <a:solidFill>
                  <a:srgbClr val="FF0000"/>
                </a:solidFill>
                <a:latin typeface="Verdana" pitchFamily="34" charset="0"/>
                <a:ea typeface="Verdana" pitchFamily="34" charset="0"/>
                <a:cs typeface="Verdana" pitchFamily="34" charset="0"/>
              </a:rPr>
              <a:t>4.</a:t>
            </a:r>
            <a:r>
              <a:rPr lang="en-US" sz="1500" b="0" dirty="0">
                <a:latin typeface="Verdana" pitchFamily="34" charset="0"/>
                <a:ea typeface="Verdana" pitchFamily="34" charset="0"/>
                <a:cs typeface="Verdana" pitchFamily="34" charset="0"/>
              </a:rPr>
              <a:t> 	A straight permutation P-box</a:t>
            </a:r>
          </a:p>
        </p:txBody>
      </p:sp>
      <p:sp>
        <p:nvSpPr>
          <p:cNvPr id="2" name="Slide Number Placeholder 1"/>
          <p:cNvSpPr>
            <a:spLocks noGrp="1"/>
          </p:cNvSpPr>
          <p:nvPr>
            <p:ph type="sldNum" sz="quarter" idx="10"/>
          </p:nvPr>
        </p:nvSpPr>
        <p:spPr/>
        <p:txBody>
          <a:bodyPr/>
          <a:lstStyle/>
          <a:p>
            <a:pPr>
              <a:defRPr/>
            </a:pPr>
            <a:r>
              <a:rPr lang="en-US" smtClean="0">
                <a:solidFill>
                  <a:srgbClr val="0000FF"/>
                </a:solidFill>
              </a:rPr>
              <a:t>Slide-</a:t>
            </a:r>
            <a:fld id="{89CDD838-E7E1-4729-B91C-65DBF479667D}" type="slidenum">
              <a:rPr lang="en-US" smtClean="0"/>
              <a:pPr>
                <a:defRPr/>
              </a:pPr>
              <a:t>20</a:t>
            </a:fld>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18" descr="wh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775" y="3292475"/>
            <a:ext cx="1905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4" name="Rectangle 17"/>
          <p:cNvSpPr>
            <a:spLocks noChangeArrowheads="1"/>
          </p:cNvSpPr>
          <p:nvPr/>
        </p:nvSpPr>
        <p:spPr bwMode="auto">
          <a:xfrm>
            <a:off x="152400" y="950913"/>
            <a:ext cx="4038600" cy="362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marL="457200" indent="-457200">
              <a:spcBef>
                <a:spcPts val="400"/>
              </a:spcBef>
              <a:spcAft>
                <a:spcPts val="400"/>
              </a:spcAft>
              <a:buFont typeface="Wingdings" pitchFamily="2" charset="2"/>
              <a:buChar char="Ø"/>
            </a:pPr>
            <a:r>
              <a:rPr lang="en-US" sz="1800" b="0">
                <a:latin typeface="Verdana" pitchFamily="34" charset="0"/>
                <a:ea typeface="Verdana" pitchFamily="34" charset="0"/>
                <a:cs typeface="Verdana" pitchFamily="34" charset="0"/>
              </a:rPr>
              <a:t>Since R</a:t>
            </a:r>
            <a:r>
              <a:rPr lang="en-US" sz="1800" b="0" baseline="-25000">
                <a:latin typeface="Verdana" pitchFamily="34" charset="0"/>
                <a:ea typeface="Verdana" pitchFamily="34" charset="0"/>
                <a:cs typeface="Verdana" pitchFamily="34" charset="0"/>
              </a:rPr>
              <a:t>i−1</a:t>
            </a:r>
            <a:r>
              <a:rPr lang="en-US" sz="1800" b="0">
                <a:latin typeface="Verdana" pitchFamily="34" charset="0"/>
                <a:ea typeface="Verdana" pitchFamily="34" charset="0"/>
                <a:cs typeface="Verdana" pitchFamily="34" charset="0"/>
              </a:rPr>
              <a:t> is a 32-bit input and K</a:t>
            </a:r>
            <a:r>
              <a:rPr lang="en-US" sz="1800" b="0" baseline="-25000">
                <a:latin typeface="Verdana" pitchFamily="34" charset="0"/>
                <a:ea typeface="Verdana" pitchFamily="34" charset="0"/>
                <a:cs typeface="Verdana" pitchFamily="34" charset="0"/>
              </a:rPr>
              <a:t>i </a:t>
            </a:r>
            <a:r>
              <a:rPr lang="en-US" sz="1800" b="0">
                <a:latin typeface="Verdana" pitchFamily="34" charset="0"/>
                <a:ea typeface="Verdana" pitchFamily="34" charset="0"/>
                <a:cs typeface="Verdana" pitchFamily="34" charset="0"/>
              </a:rPr>
              <a:t>is a 48-bit key, we first need to expand R</a:t>
            </a:r>
            <a:r>
              <a:rPr lang="en-US" sz="1800" b="0" baseline="-25000">
                <a:latin typeface="Verdana" pitchFamily="34" charset="0"/>
                <a:ea typeface="Verdana" pitchFamily="34" charset="0"/>
                <a:cs typeface="Verdana" pitchFamily="34" charset="0"/>
              </a:rPr>
              <a:t>i−1</a:t>
            </a:r>
            <a:r>
              <a:rPr lang="en-US" sz="1800" b="0">
                <a:latin typeface="Verdana" pitchFamily="34" charset="0"/>
                <a:ea typeface="Verdana" pitchFamily="34" charset="0"/>
                <a:cs typeface="Verdana" pitchFamily="34" charset="0"/>
              </a:rPr>
              <a:t> to 48 bits. </a:t>
            </a:r>
          </a:p>
          <a:p>
            <a:pPr marL="457200" indent="-457200">
              <a:spcBef>
                <a:spcPts val="400"/>
              </a:spcBef>
              <a:spcAft>
                <a:spcPts val="400"/>
              </a:spcAft>
              <a:buFont typeface="Wingdings" pitchFamily="2" charset="2"/>
              <a:buChar char="Ø"/>
            </a:pPr>
            <a:r>
              <a:rPr lang="en-US" sz="1800" b="0">
                <a:latin typeface="Verdana" pitchFamily="34" charset="0"/>
                <a:ea typeface="Verdana" pitchFamily="34" charset="0"/>
                <a:cs typeface="Verdana" pitchFamily="34" charset="0"/>
              </a:rPr>
              <a:t>To do this, the 32-bit R value is expanded to 48 bits using an expansion P-box permutation table E (</a:t>
            </a:r>
            <a:r>
              <a:rPr lang="en-US" sz="1800" b="0">
                <a:solidFill>
                  <a:srgbClr val="0000FF"/>
                </a:solidFill>
                <a:latin typeface="Verdana" pitchFamily="34" charset="0"/>
                <a:ea typeface="Verdana" pitchFamily="34" charset="0"/>
                <a:cs typeface="Verdana" pitchFamily="34" charset="0"/>
              </a:rPr>
              <a:t>shown in Table-1</a:t>
            </a:r>
            <a:r>
              <a:rPr lang="en-US" sz="1800" b="0">
                <a:latin typeface="Verdana" pitchFamily="34" charset="0"/>
                <a:ea typeface="Verdana" pitchFamily="34" charset="0"/>
                <a:cs typeface="Verdana" pitchFamily="34" charset="0"/>
              </a:rPr>
              <a:t>). </a:t>
            </a:r>
          </a:p>
          <a:p>
            <a:pPr marL="457200" indent="-457200">
              <a:spcBef>
                <a:spcPts val="400"/>
              </a:spcBef>
              <a:spcAft>
                <a:spcPts val="400"/>
              </a:spcAft>
              <a:buFont typeface="Wingdings" pitchFamily="2" charset="2"/>
              <a:buChar char="Ø"/>
            </a:pPr>
            <a:r>
              <a:rPr lang="en-GB" sz="1800" b="0">
                <a:latin typeface="Verdana" pitchFamily="34" charset="0"/>
                <a:ea typeface="Verdana" pitchFamily="34" charset="0"/>
                <a:cs typeface="Verdana" pitchFamily="34" charset="0"/>
              </a:rPr>
              <a:t>The expansion table defines a permutation plus an expansion.</a:t>
            </a:r>
            <a:endParaRPr lang="en-US" sz="1800" b="0">
              <a:latin typeface="Verdana" pitchFamily="34" charset="0"/>
              <a:ea typeface="Verdana" pitchFamily="34" charset="0"/>
              <a:cs typeface="Verdana" pitchFamily="34" charset="0"/>
            </a:endParaRPr>
          </a:p>
        </p:txBody>
      </p:sp>
      <p:sp>
        <p:nvSpPr>
          <p:cNvPr id="46085" name="Rectangle 11"/>
          <p:cNvSpPr>
            <a:spLocks noChangeArrowheads="1"/>
          </p:cNvSpPr>
          <p:nvPr/>
        </p:nvSpPr>
        <p:spPr bwMode="auto">
          <a:xfrm>
            <a:off x="0" y="0"/>
            <a:ext cx="9144000"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GB" altLang="en-US" sz="2000">
                <a:latin typeface="Verdana" pitchFamily="34" charset="0"/>
                <a:ea typeface="Verdana" pitchFamily="34" charset="0"/>
                <a:cs typeface="Verdana" pitchFamily="34" charset="0"/>
              </a:rPr>
              <a:t>DES Round Function </a:t>
            </a:r>
            <a:r>
              <a:rPr lang="en-US" altLang="en-US" sz="2000">
                <a:latin typeface="Verdana" pitchFamily="34" charset="0"/>
                <a:ea typeface="Verdana" pitchFamily="34" charset="0"/>
                <a:cs typeface="Verdana" pitchFamily="34" charset="0"/>
              </a:rPr>
              <a:t>f(R</a:t>
            </a:r>
            <a:r>
              <a:rPr lang="en-US" altLang="en-US" sz="2000" baseline="-25000">
                <a:latin typeface="Verdana" pitchFamily="34" charset="0"/>
                <a:ea typeface="Verdana" pitchFamily="34" charset="0"/>
                <a:cs typeface="Verdana" pitchFamily="34" charset="0"/>
              </a:rPr>
              <a:t>i-1</a:t>
            </a:r>
            <a:r>
              <a:rPr lang="en-US" altLang="en-US" sz="2000">
                <a:latin typeface="Verdana" pitchFamily="34" charset="0"/>
                <a:ea typeface="Verdana" pitchFamily="34" charset="0"/>
                <a:cs typeface="Verdana" pitchFamily="34" charset="0"/>
              </a:rPr>
              <a:t>,K</a:t>
            </a:r>
            <a:r>
              <a:rPr lang="en-US" altLang="en-US" sz="2000" baseline="-25000">
                <a:latin typeface="Verdana" pitchFamily="34" charset="0"/>
                <a:ea typeface="Verdana" pitchFamily="34" charset="0"/>
                <a:cs typeface="Verdana" pitchFamily="34" charset="0"/>
              </a:rPr>
              <a:t>i</a:t>
            </a:r>
            <a:r>
              <a:rPr lang="en-US" altLang="en-US" sz="2000">
                <a:latin typeface="Verdana" pitchFamily="34" charset="0"/>
                <a:ea typeface="Verdana" pitchFamily="34" charset="0"/>
                <a:cs typeface="Verdana" pitchFamily="34" charset="0"/>
              </a:rPr>
              <a:t>):</a:t>
            </a:r>
          </a:p>
        </p:txBody>
      </p:sp>
      <p:pic>
        <p:nvPicPr>
          <p:cNvPr id="46086"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5105400"/>
            <a:ext cx="8610600"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7" name="Text Box 14"/>
          <p:cNvSpPr txBox="1">
            <a:spLocks noChangeArrowheads="1"/>
          </p:cNvSpPr>
          <p:nvPr/>
        </p:nvSpPr>
        <p:spPr bwMode="auto">
          <a:xfrm>
            <a:off x="3124200" y="6427788"/>
            <a:ext cx="4041775"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sz="1700">
                <a:solidFill>
                  <a:schemeClr val="folHlink"/>
                </a:solidFill>
                <a:latin typeface="Verdana" pitchFamily="34" charset="0"/>
                <a:ea typeface="Verdana" pitchFamily="34" charset="0"/>
                <a:cs typeface="Verdana" pitchFamily="34" charset="0"/>
              </a:rPr>
              <a:t>Figure:  </a:t>
            </a:r>
            <a:r>
              <a:rPr lang="en-US" sz="1700">
                <a:latin typeface="Verdana" pitchFamily="34" charset="0"/>
                <a:ea typeface="Verdana" pitchFamily="34" charset="0"/>
                <a:cs typeface="Verdana" pitchFamily="34" charset="0"/>
              </a:rPr>
              <a:t>Expansion permutation</a:t>
            </a:r>
          </a:p>
        </p:txBody>
      </p:sp>
      <p:pic>
        <p:nvPicPr>
          <p:cNvPr id="4608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1188" y="1017588"/>
            <a:ext cx="4494212" cy="309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9" name="Rectangle 17"/>
          <p:cNvSpPr>
            <a:spLocks noChangeArrowheads="1"/>
          </p:cNvSpPr>
          <p:nvPr/>
        </p:nvSpPr>
        <p:spPr bwMode="auto">
          <a:xfrm>
            <a:off x="152400" y="533400"/>
            <a:ext cx="6858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marL="457200" indent="-457200">
              <a:spcBef>
                <a:spcPts val="600"/>
              </a:spcBef>
              <a:spcAft>
                <a:spcPts val="600"/>
              </a:spcAft>
            </a:pPr>
            <a:r>
              <a:rPr lang="en-US" sz="1800">
                <a:solidFill>
                  <a:srgbClr val="0000FF"/>
                </a:solidFill>
                <a:latin typeface="Verdana" pitchFamily="34" charset="0"/>
                <a:ea typeface="Verdana" pitchFamily="34" charset="0"/>
                <a:cs typeface="Verdana" pitchFamily="34" charset="0"/>
              </a:rPr>
              <a:t>1. The E-box expansion permutation:</a:t>
            </a:r>
            <a:endParaRPr lang="en-US" sz="1800" b="0">
              <a:solidFill>
                <a:srgbClr val="0000FF"/>
              </a:solidFill>
              <a:latin typeface="Verdana" pitchFamily="34" charset="0"/>
              <a:ea typeface="Verdana" pitchFamily="34" charset="0"/>
              <a:cs typeface="Verdana" pitchFamily="34" charset="0"/>
            </a:endParaRPr>
          </a:p>
        </p:txBody>
      </p:sp>
      <p:sp>
        <p:nvSpPr>
          <p:cNvPr id="46090" name="Rectangle 17"/>
          <p:cNvSpPr>
            <a:spLocks noChangeArrowheads="1"/>
          </p:cNvSpPr>
          <p:nvPr/>
        </p:nvSpPr>
        <p:spPr bwMode="auto">
          <a:xfrm>
            <a:off x="5029200" y="4114800"/>
            <a:ext cx="36576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sz="1500">
                <a:solidFill>
                  <a:srgbClr val="0000FF"/>
                </a:solidFill>
                <a:latin typeface="Verdana" pitchFamily="34" charset="0"/>
                <a:ea typeface="Verdana" pitchFamily="34" charset="0"/>
                <a:cs typeface="Verdana" pitchFamily="34" charset="0"/>
              </a:rPr>
              <a:t>Table-1:</a:t>
            </a:r>
            <a:r>
              <a:rPr lang="en-US" sz="1500">
                <a:latin typeface="Verdana" pitchFamily="34" charset="0"/>
                <a:ea typeface="Verdana" pitchFamily="34" charset="0"/>
                <a:cs typeface="Verdana" pitchFamily="34" charset="0"/>
              </a:rPr>
              <a:t> </a:t>
            </a:r>
            <a:r>
              <a:rPr lang="en-GB" sz="1500">
                <a:latin typeface="Verdana" pitchFamily="34" charset="0"/>
                <a:ea typeface="Verdana" pitchFamily="34" charset="0"/>
                <a:cs typeface="Verdana" pitchFamily="34" charset="0"/>
              </a:rPr>
              <a:t>Expansion P-box table</a:t>
            </a:r>
            <a:endParaRPr lang="en-US" sz="1500">
              <a:latin typeface="Verdana" pitchFamily="34" charset="0"/>
              <a:ea typeface="Verdana" pitchFamily="34" charset="0"/>
              <a:cs typeface="Verdana" pitchFamily="34" charset="0"/>
            </a:endParaRPr>
          </a:p>
        </p:txBody>
      </p:sp>
      <p:sp>
        <p:nvSpPr>
          <p:cNvPr id="2" name="Slide Number Placeholder 1"/>
          <p:cNvSpPr>
            <a:spLocks noGrp="1"/>
          </p:cNvSpPr>
          <p:nvPr>
            <p:ph type="sldNum" sz="quarter" idx="10"/>
          </p:nvPr>
        </p:nvSpPr>
        <p:spPr/>
        <p:txBody>
          <a:bodyPr/>
          <a:lstStyle/>
          <a:p>
            <a:pPr>
              <a:defRPr/>
            </a:pPr>
            <a:r>
              <a:rPr lang="en-US" smtClean="0">
                <a:solidFill>
                  <a:srgbClr val="0000FF"/>
                </a:solidFill>
              </a:rPr>
              <a:t>Slide-</a:t>
            </a:r>
            <a:fld id="{89CDD838-E7E1-4729-B91C-65DBF479667D}" type="slidenum">
              <a:rPr lang="en-US" smtClean="0"/>
              <a:pPr>
                <a:defRPr/>
              </a:pPr>
              <a:t>21</a:t>
            </a:fld>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7" name="Picture 18" descr="wh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775" y="3292475"/>
            <a:ext cx="1905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2" name="Rectangle 17"/>
          <p:cNvSpPr>
            <a:spLocks noChangeArrowheads="1"/>
          </p:cNvSpPr>
          <p:nvPr/>
        </p:nvSpPr>
        <p:spPr bwMode="auto">
          <a:xfrm>
            <a:off x="152400" y="793750"/>
            <a:ext cx="8763000" cy="2124075"/>
          </a:xfrm>
          <a:prstGeom prst="rect">
            <a:avLst/>
          </a:prstGeom>
          <a:noFill/>
          <a:ln w="9525">
            <a:noFill/>
            <a:miter lim="800000"/>
            <a:headEnd/>
            <a:tailEnd/>
          </a:ln>
        </p:spPr>
        <p:txBody>
          <a:bodyPr anchor="ctr">
            <a:spAutoFit/>
          </a:bodyPr>
          <a:lstStyle/>
          <a:p>
            <a:pPr marL="457200" indent="-457200">
              <a:spcBef>
                <a:spcPts val="600"/>
              </a:spcBef>
              <a:spcAft>
                <a:spcPts val="600"/>
              </a:spcAft>
              <a:defRPr/>
            </a:pPr>
            <a:r>
              <a:rPr lang="en-US" sz="1800" dirty="0">
                <a:solidFill>
                  <a:srgbClr val="0000FF"/>
                </a:solidFill>
                <a:latin typeface="Verdana" pitchFamily="34" charset="0"/>
                <a:ea typeface="Verdana" pitchFamily="34" charset="0"/>
                <a:cs typeface="Verdana" pitchFamily="34" charset="0"/>
              </a:rPr>
              <a:t>2. Whitener (Exclusive-or):</a:t>
            </a:r>
          </a:p>
          <a:p>
            <a:pPr marL="457200" indent="-457200">
              <a:spcBef>
                <a:spcPts val="600"/>
              </a:spcBef>
              <a:spcAft>
                <a:spcPts val="600"/>
              </a:spcAft>
              <a:buFont typeface="Wingdings" pitchFamily="2" charset="2"/>
              <a:buChar char="Ø"/>
              <a:defRPr/>
            </a:pPr>
            <a:r>
              <a:rPr lang="en-US" sz="1800" b="0" dirty="0">
                <a:latin typeface="Verdana" pitchFamily="34" charset="0"/>
                <a:ea typeface="Verdana" pitchFamily="34" charset="0"/>
                <a:cs typeface="Verdana" pitchFamily="34" charset="0"/>
              </a:rPr>
              <a:t>After the expansion permutation, DES uses the XOR operation on the expanded right section and the round key.</a:t>
            </a:r>
          </a:p>
          <a:p>
            <a:pPr marL="1371600" indent="-457200">
              <a:spcBef>
                <a:spcPts val="600"/>
              </a:spcBef>
              <a:spcAft>
                <a:spcPts val="600"/>
              </a:spcAft>
              <a:buFont typeface="Wingdings" pitchFamily="2" charset="2"/>
              <a:buChar char="q"/>
              <a:defRPr/>
            </a:pPr>
            <a:r>
              <a:rPr lang="en-US" sz="1500" b="0" dirty="0">
                <a:latin typeface="Verdana" pitchFamily="34" charset="0"/>
                <a:ea typeface="Verdana" pitchFamily="34" charset="0"/>
                <a:cs typeface="Verdana" pitchFamily="34" charset="0"/>
              </a:rPr>
              <a:t>Note that both the right section and the key are 48-bits in length. Also note that the round key is used only in this operation.</a:t>
            </a:r>
          </a:p>
          <a:p>
            <a:pPr marL="457200" indent="-457200">
              <a:spcBef>
                <a:spcPts val="600"/>
              </a:spcBef>
              <a:spcAft>
                <a:spcPts val="600"/>
              </a:spcAft>
              <a:buFont typeface="Wingdings" pitchFamily="2" charset="2"/>
              <a:buChar char="Ø"/>
              <a:defRPr/>
            </a:pPr>
            <a:r>
              <a:rPr lang="en-US" sz="1800" b="0" dirty="0">
                <a:latin typeface="Verdana" pitchFamily="34" charset="0"/>
                <a:ea typeface="Verdana" pitchFamily="34" charset="0"/>
                <a:cs typeface="Verdana" pitchFamily="34" charset="0"/>
              </a:rPr>
              <a:t>That expanded value is then exclusive-</a:t>
            </a:r>
            <a:r>
              <a:rPr lang="en-US" sz="1800" b="0" dirty="0" err="1">
                <a:latin typeface="Verdana" pitchFamily="34" charset="0"/>
                <a:ea typeface="Verdana" pitchFamily="34" charset="0"/>
                <a:cs typeface="Verdana" pitchFamily="34" charset="0"/>
              </a:rPr>
              <a:t>or'ed</a:t>
            </a:r>
            <a:r>
              <a:rPr lang="en-US" sz="1800" b="0" dirty="0">
                <a:latin typeface="Verdana" pitchFamily="34" charset="0"/>
                <a:ea typeface="Verdana" pitchFamily="34" charset="0"/>
                <a:cs typeface="Verdana" pitchFamily="34" charset="0"/>
              </a:rPr>
              <a:t> with the 48-bit </a:t>
            </a:r>
            <a:r>
              <a:rPr lang="en-US" sz="1800" b="0" dirty="0" err="1">
                <a:latin typeface="Verdana" pitchFamily="34" charset="0"/>
                <a:ea typeface="Verdana" pitchFamily="34" charset="0"/>
                <a:cs typeface="Verdana" pitchFamily="34" charset="0"/>
              </a:rPr>
              <a:t>subkey</a:t>
            </a:r>
            <a:r>
              <a:rPr lang="en-US" sz="1800" b="0" dirty="0">
                <a:latin typeface="Verdana" pitchFamily="34" charset="0"/>
                <a:ea typeface="Verdana" pitchFamily="34" charset="0"/>
                <a:cs typeface="Verdana" pitchFamily="34" charset="0"/>
              </a:rPr>
              <a:t>. </a:t>
            </a:r>
          </a:p>
        </p:txBody>
      </p:sp>
      <p:sp>
        <p:nvSpPr>
          <p:cNvPr id="47109" name="Rectangle 11"/>
          <p:cNvSpPr>
            <a:spLocks noChangeArrowheads="1"/>
          </p:cNvSpPr>
          <p:nvPr/>
        </p:nvSpPr>
        <p:spPr bwMode="auto">
          <a:xfrm>
            <a:off x="0" y="0"/>
            <a:ext cx="9144000"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GB" altLang="en-US" sz="2000">
                <a:latin typeface="Verdana" pitchFamily="34" charset="0"/>
                <a:ea typeface="Verdana" pitchFamily="34" charset="0"/>
                <a:cs typeface="Verdana" pitchFamily="34" charset="0"/>
              </a:rPr>
              <a:t>DES Round Function </a:t>
            </a:r>
            <a:r>
              <a:rPr lang="en-US" altLang="en-US" sz="2000">
                <a:latin typeface="Verdana" pitchFamily="34" charset="0"/>
                <a:ea typeface="Verdana" pitchFamily="34" charset="0"/>
                <a:cs typeface="Verdana" pitchFamily="34" charset="0"/>
              </a:rPr>
              <a:t>f(R</a:t>
            </a:r>
            <a:r>
              <a:rPr lang="en-US" altLang="en-US" sz="2000" baseline="-25000">
                <a:latin typeface="Verdana" pitchFamily="34" charset="0"/>
                <a:ea typeface="Verdana" pitchFamily="34" charset="0"/>
                <a:cs typeface="Verdana" pitchFamily="34" charset="0"/>
              </a:rPr>
              <a:t>i-1</a:t>
            </a:r>
            <a:r>
              <a:rPr lang="en-US" altLang="en-US" sz="2000">
                <a:latin typeface="Verdana" pitchFamily="34" charset="0"/>
                <a:ea typeface="Verdana" pitchFamily="34" charset="0"/>
                <a:cs typeface="Verdana" pitchFamily="34" charset="0"/>
              </a:rPr>
              <a:t>,K</a:t>
            </a:r>
            <a:r>
              <a:rPr lang="en-US" altLang="en-US" sz="2000" baseline="-25000">
                <a:latin typeface="Verdana" pitchFamily="34" charset="0"/>
                <a:ea typeface="Verdana" pitchFamily="34" charset="0"/>
                <a:cs typeface="Verdana" pitchFamily="34" charset="0"/>
              </a:rPr>
              <a:t>i</a:t>
            </a:r>
            <a:r>
              <a:rPr lang="en-US" altLang="en-US" sz="2000">
                <a:latin typeface="Verdana" pitchFamily="34" charset="0"/>
                <a:ea typeface="Verdana" pitchFamily="34" charset="0"/>
                <a:cs typeface="Verdana" pitchFamily="34" charset="0"/>
              </a:rPr>
              <a:t>):</a:t>
            </a:r>
          </a:p>
        </p:txBody>
      </p:sp>
      <p:pic>
        <p:nvPicPr>
          <p:cNvPr id="4711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3810000"/>
            <a:ext cx="360997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1" name="Text Box 14"/>
          <p:cNvSpPr txBox="1">
            <a:spLocks noChangeArrowheads="1"/>
          </p:cNvSpPr>
          <p:nvPr/>
        </p:nvSpPr>
        <p:spPr bwMode="auto">
          <a:xfrm>
            <a:off x="3468688" y="5867400"/>
            <a:ext cx="232251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sz="1700">
                <a:solidFill>
                  <a:schemeClr val="folHlink"/>
                </a:solidFill>
                <a:latin typeface="Verdana" pitchFamily="34" charset="0"/>
                <a:ea typeface="Verdana" pitchFamily="34" charset="0"/>
                <a:cs typeface="Verdana" pitchFamily="34" charset="0"/>
              </a:rPr>
              <a:t>Figure:  </a:t>
            </a:r>
            <a:r>
              <a:rPr lang="en-US" sz="1700">
                <a:latin typeface="Verdana" pitchFamily="34" charset="0"/>
                <a:ea typeface="Verdana" pitchFamily="34" charset="0"/>
                <a:cs typeface="Verdana" pitchFamily="34" charset="0"/>
              </a:rPr>
              <a:t>Whitener</a:t>
            </a:r>
          </a:p>
        </p:txBody>
      </p:sp>
      <p:sp>
        <p:nvSpPr>
          <p:cNvPr id="2" name="Slide Number Placeholder 1"/>
          <p:cNvSpPr>
            <a:spLocks noGrp="1"/>
          </p:cNvSpPr>
          <p:nvPr>
            <p:ph type="sldNum" sz="quarter" idx="10"/>
          </p:nvPr>
        </p:nvSpPr>
        <p:spPr/>
        <p:txBody>
          <a:bodyPr/>
          <a:lstStyle/>
          <a:p>
            <a:pPr>
              <a:defRPr/>
            </a:pPr>
            <a:r>
              <a:rPr lang="en-US" smtClean="0">
                <a:solidFill>
                  <a:srgbClr val="0000FF"/>
                </a:solidFill>
              </a:rPr>
              <a:t>Slide-</a:t>
            </a:r>
            <a:fld id="{89CDD838-E7E1-4729-B91C-65DBF479667D}" type="slidenum">
              <a:rPr lang="en-US" smtClean="0"/>
              <a:pPr>
                <a:defRPr/>
              </a:pPr>
              <a:t>22</a:t>
            </a:fld>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4749800"/>
            <a:ext cx="7705725"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2" name="Picture 18" descr="whi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1775" y="3292475"/>
            <a:ext cx="1905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7"/>
          <p:cNvSpPr>
            <a:spLocks noChangeArrowheads="1"/>
          </p:cNvSpPr>
          <p:nvPr/>
        </p:nvSpPr>
        <p:spPr bwMode="auto">
          <a:xfrm>
            <a:off x="152400" y="409575"/>
            <a:ext cx="8763000" cy="459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a:lnSpc>
                <a:spcPct val="93000"/>
              </a:lnSpc>
              <a:spcBef>
                <a:spcPts val="400"/>
              </a:spcBef>
              <a:spcAft>
                <a:spcPts val="400"/>
              </a:spcAft>
              <a:defRPr/>
            </a:pPr>
            <a:r>
              <a:rPr lang="en-US" sz="1800" dirty="0">
                <a:solidFill>
                  <a:srgbClr val="0000FF"/>
                </a:solidFill>
                <a:latin typeface="Verdana" pitchFamily="34" charset="0"/>
                <a:ea typeface="Verdana" pitchFamily="34" charset="0"/>
                <a:cs typeface="Verdana" pitchFamily="34" charset="0"/>
              </a:rPr>
              <a:t>3. The S-boxes (substitute 48 bits to 32 bits):</a:t>
            </a:r>
          </a:p>
          <a:p>
            <a:pPr marL="457200" indent="-457200">
              <a:lnSpc>
                <a:spcPct val="93000"/>
              </a:lnSpc>
              <a:spcBef>
                <a:spcPts val="100"/>
              </a:spcBef>
              <a:spcAft>
                <a:spcPts val="100"/>
              </a:spcAft>
              <a:buFont typeface="Wingdings" pitchFamily="2" charset="2"/>
              <a:buChar char="Ø"/>
              <a:defRPr/>
            </a:pPr>
            <a:r>
              <a:rPr lang="en-US" sz="1600" b="0" dirty="0">
                <a:latin typeface="Verdana" pitchFamily="34" charset="0"/>
                <a:ea typeface="Verdana" pitchFamily="34" charset="0"/>
                <a:cs typeface="Verdana" pitchFamily="34" charset="0"/>
              </a:rPr>
              <a:t>In DES, a non-linearity is introduced into the encryption so that decryption will be computationally infeasible without the secret key. This is achieved with the use of S-boxes . which are basically non-linear substitution tables where either the output is smaller than the input or vice versa.</a:t>
            </a:r>
          </a:p>
          <a:p>
            <a:pPr marL="1389063" indent="-457200">
              <a:lnSpc>
                <a:spcPct val="93000"/>
              </a:lnSpc>
              <a:spcBef>
                <a:spcPts val="100"/>
              </a:spcBef>
              <a:spcAft>
                <a:spcPts val="100"/>
              </a:spcAft>
              <a:buFont typeface="Wingdings" pitchFamily="2" charset="2"/>
              <a:buChar char="v"/>
              <a:defRPr/>
            </a:pPr>
            <a:r>
              <a:rPr lang="en-US" sz="1700" b="0" dirty="0">
                <a:latin typeface="Verdana" pitchFamily="34" charset="0"/>
                <a:ea typeface="Verdana" pitchFamily="34" charset="0"/>
                <a:cs typeface="Verdana" pitchFamily="34" charset="0"/>
              </a:rPr>
              <a:t>The </a:t>
            </a:r>
            <a:r>
              <a:rPr lang="en-US" sz="1700" b="0" dirty="0">
                <a:solidFill>
                  <a:srgbClr val="0000FF"/>
                </a:solidFill>
                <a:latin typeface="Verdana" pitchFamily="34" charset="0"/>
                <a:ea typeface="Verdana" pitchFamily="34" charset="0"/>
                <a:cs typeface="Verdana" pitchFamily="34" charset="0"/>
              </a:rPr>
              <a:t>S-boxes are the only non-linear operation in DES </a:t>
            </a:r>
            <a:r>
              <a:rPr lang="en-US" sz="1700" b="0" dirty="0">
                <a:latin typeface="Verdana" pitchFamily="34" charset="0"/>
                <a:ea typeface="Verdana" pitchFamily="34" charset="0"/>
                <a:cs typeface="Verdana" pitchFamily="34" charset="0"/>
              </a:rPr>
              <a:t>that do the real mixing (confusion). </a:t>
            </a:r>
          </a:p>
          <a:p>
            <a:pPr marL="457200" indent="-457200">
              <a:lnSpc>
                <a:spcPct val="93000"/>
              </a:lnSpc>
              <a:spcBef>
                <a:spcPts val="100"/>
              </a:spcBef>
              <a:spcAft>
                <a:spcPts val="100"/>
              </a:spcAft>
              <a:buFont typeface="Wingdings" pitchFamily="2" charset="2"/>
              <a:buChar char="Ø"/>
              <a:defRPr/>
            </a:pPr>
            <a:r>
              <a:rPr lang="en-US" sz="1700" b="0" dirty="0">
                <a:latin typeface="Verdana" pitchFamily="34" charset="0"/>
                <a:ea typeface="Verdana" pitchFamily="34" charset="0"/>
                <a:cs typeface="Verdana" pitchFamily="34" charset="0"/>
              </a:rPr>
              <a:t>DES uses 8 S-boxes, each with a 6-bit input and a 4-bit output, that is it accepts a 48-bit input and produces 32-bit number as output (</a:t>
            </a:r>
            <a:r>
              <a:rPr lang="en-US" sz="1700" b="0" dirty="0">
                <a:solidFill>
                  <a:srgbClr val="FF0000"/>
                </a:solidFill>
                <a:latin typeface="Verdana" pitchFamily="34" charset="0"/>
                <a:ea typeface="Verdana" pitchFamily="34" charset="0"/>
                <a:cs typeface="Verdana" pitchFamily="34" charset="0"/>
              </a:rPr>
              <a:t>defined in table-2</a:t>
            </a:r>
            <a:r>
              <a:rPr lang="en-US" sz="1700" b="0" dirty="0">
                <a:latin typeface="Verdana" pitchFamily="34" charset="0"/>
                <a:ea typeface="Verdana" pitchFamily="34" charset="0"/>
                <a:cs typeface="Verdana" pitchFamily="34" charset="0"/>
              </a:rPr>
              <a:t>). </a:t>
            </a:r>
          </a:p>
          <a:p>
            <a:pPr marL="1390650" indent="-457200">
              <a:lnSpc>
                <a:spcPct val="93000"/>
              </a:lnSpc>
              <a:spcBef>
                <a:spcPts val="100"/>
              </a:spcBef>
              <a:spcAft>
                <a:spcPts val="100"/>
              </a:spcAft>
              <a:buFont typeface="Wingdings" pitchFamily="2" charset="2"/>
              <a:buChar char="v"/>
              <a:defRPr/>
            </a:pPr>
            <a:r>
              <a:rPr lang="en-US" sz="1700" b="0" dirty="0">
                <a:latin typeface="Verdana" pitchFamily="34" charset="0"/>
                <a:ea typeface="Verdana" pitchFamily="34" charset="0"/>
                <a:cs typeface="Verdana" pitchFamily="34" charset="0"/>
              </a:rPr>
              <a:t>The resulting 48 bits from whitener operation are divided into eight 6-bit chunks, each of which is fed into an S-Box that mixes the bits and produces a 4-bit output (</a:t>
            </a:r>
            <a:r>
              <a:rPr lang="en-US" sz="1700" dirty="0">
                <a:solidFill>
                  <a:srgbClr val="FF0000"/>
                </a:solidFill>
                <a:latin typeface="Verdana" pitchFamily="34" charset="0"/>
                <a:ea typeface="Verdana" pitchFamily="34" charset="0"/>
                <a:cs typeface="Verdana" pitchFamily="34" charset="0"/>
              </a:rPr>
              <a:t>The 8 S-boxes are shown in table-3</a:t>
            </a:r>
            <a:r>
              <a:rPr lang="en-US" sz="1700" b="0" dirty="0">
                <a:latin typeface="Verdana" pitchFamily="34" charset="0"/>
                <a:ea typeface="Verdana" pitchFamily="34" charset="0"/>
                <a:cs typeface="Verdana" pitchFamily="34" charset="0"/>
              </a:rPr>
              <a:t>). Those 4-bit outputs are combined into a 32-bit value. </a:t>
            </a:r>
          </a:p>
          <a:p>
            <a:pPr marL="1390650" indent="-457200">
              <a:lnSpc>
                <a:spcPct val="93000"/>
              </a:lnSpc>
              <a:spcBef>
                <a:spcPts val="100"/>
              </a:spcBef>
              <a:spcAft>
                <a:spcPts val="100"/>
              </a:spcAft>
              <a:buFont typeface="Wingdings" pitchFamily="2" charset="2"/>
              <a:buChar char="v"/>
              <a:defRPr/>
            </a:pPr>
            <a:r>
              <a:rPr lang="en-US" sz="1700" b="0" dirty="0">
                <a:latin typeface="Verdana" pitchFamily="34" charset="0"/>
                <a:ea typeface="Verdana" pitchFamily="34" charset="0"/>
                <a:cs typeface="Verdana" pitchFamily="34" charset="0"/>
              </a:rPr>
              <a:t>The first and last bits of the 6-bit input of each S-box determine which column permutation is used. It provides non-linearity (confusion).</a:t>
            </a:r>
          </a:p>
        </p:txBody>
      </p:sp>
      <p:sp>
        <p:nvSpPr>
          <p:cNvPr id="48134" name="Text Box 12"/>
          <p:cNvSpPr txBox="1">
            <a:spLocks noChangeArrowheads="1"/>
          </p:cNvSpPr>
          <p:nvPr/>
        </p:nvSpPr>
        <p:spPr bwMode="auto">
          <a:xfrm>
            <a:off x="5867400" y="6503988"/>
            <a:ext cx="2176463"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sz="1700">
                <a:solidFill>
                  <a:schemeClr val="folHlink"/>
                </a:solidFill>
                <a:latin typeface="Verdana" pitchFamily="34" charset="0"/>
                <a:ea typeface="Verdana" pitchFamily="34" charset="0"/>
                <a:cs typeface="Verdana" pitchFamily="34" charset="0"/>
              </a:rPr>
              <a:t>Figure:  </a:t>
            </a:r>
            <a:r>
              <a:rPr lang="en-US" sz="1700">
                <a:latin typeface="Verdana" pitchFamily="34" charset="0"/>
                <a:ea typeface="Verdana" pitchFamily="34" charset="0"/>
                <a:cs typeface="Verdana" pitchFamily="34" charset="0"/>
              </a:rPr>
              <a:t>S-boxes</a:t>
            </a:r>
          </a:p>
        </p:txBody>
      </p:sp>
      <p:sp>
        <p:nvSpPr>
          <p:cNvPr id="48135" name="Rectangle 11"/>
          <p:cNvSpPr>
            <a:spLocks noChangeArrowheads="1"/>
          </p:cNvSpPr>
          <p:nvPr/>
        </p:nvSpPr>
        <p:spPr bwMode="auto">
          <a:xfrm>
            <a:off x="0" y="0"/>
            <a:ext cx="9144000"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GB" altLang="en-US" sz="2000">
                <a:latin typeface="Verdana" pitchFamily="34" charset="0"/>
                <a:ea typeface="Verdana" pitchFamily="34" charset="0"/>
                <a:cs typeface="Verdana" pitchFamily="34" charset="0"/>
              </a:rPr>
              <a:t>DES Round Function </a:t>
            </a:r>
            <a:r>
              <a:rPr lang="en-US" altLang="en-US" sz="2000">
                <a:latin typeface="Verdana" pitchFamily="34" charset="0"/>
                <a:ea typeface="Verdana" pitchFamily="34" charset="0"/>
                <a:cs typeface="Verdana" pitchFamily="34" charset="0"/>
              </a:rPr>
              <a:t>f(R</a:t>
            </a:r>
            <a:r>
              <a:rPr lang="en-US" altLang="en-US" sz="2000" baseline="-25000">
                <a:latin typeface="Verdana" pitchFamily="34" charset="0"/>
                <a:ea typeface="Verdana" pitchFamily="34" charset="0"/>
                <a:cs typeface="Verdana" pitchFamily="34" charset="0"/>
              </a:rPr>
              <a:t>i-1</a:t>
            </a:r>
            <a:r>
              <a:rPr lang="en-US" altLang="en-US" sz="2000">
                <a:latin typeface="Verdana" pitchFamily="34" charset="0"/>
                <a:ea typeface="Verdana" pitchFamily="34" charset="0"/>
                <a:cs typeface="Verdana" pitchFamily="34" charset="0"/>
              </a:rPr>
              <a:t>,K</a:t>
            </a:r>
            <a:r>
              <a:rPr lang="en-US" altLang="en-US" sz="2000" baseline="-25000">
                <a:latin typeface="Verdana" pitchFamily="34" charset="0"/>
                <a:ea typeface="Verdana" pitchFamily="34" charset="0"/>
                <a:cs typeface="Verdana" pitchFamily="34" charset="0"/>
              </a:rPr>
              <a:t>i</a:t>
            </a:r>
            <a:r>
              <a:rPr lang="en-US" altLang="en-US" sz="2000">
                <a:latin typeface="Verdana" pitchFamily="34" charset="0"/>
                <a:ea typeface="Verdana" pitchFamily="34" charset="0"/>
                <a:cs typeface="Verdana" pitchFamily="34" charset="0"/>
              </a:rPr>
              <a:t>):</a:t>
            </a:r>
          </a:p>
        </p:txBody>
      </p:sp>
      <p:sp>
        <p:nvSpPr>
          <p:cNvPr id="3" name="Slide Number Placeholder 2"/>
          <p:cNvSpPr>
            <a:spLocks noGrp="1"/>
          </p:cNvSpPr>
          <p:nvPr>
            <p:ph type="sldNum" sz="quarter" idx="10"/>
          </p:nvPr>
        </p:nvSpPr>
        <p:spPr/>
        <p:txBody>
          <a:bodyPr/>
          <a:lstStyle/>
          <a:p>
            <a:pPr>
              <a:defRPr/>
            </a:pPr>
            <a:r>
              <a:rPr lang="en-US" smtClean="0">
                <a:solidFill>
                  <a:srgbClr val="0000FF"/>
                </a:solidFill>
              </a:rPr>
              <a:t>Slide-</a:t>
            </a:r>
            <a:fld id="{89CDD838-E7E1-4729-B91C-65DBF479667D}" type="slidenum">
              <a:rPr lang="en-US" smtClean="0"/>
              <a:pPr>
                <a:defRPr/>
              </a:pPr>
              <a:t>23</a:t>
            </a:fld>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7" name="Picture 18" descr="wh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775" y="3292475"/>
            <a:ext cx="1905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8" name="Rectangle 17"/>
          <p:cNvSpPr>
            <a:spLocks noChangeArrowheads="1"/>
          </p:cNvSpPr>
          <p:nvPr/>
        </p:nvSpPr>
        <p:spPr bwMode="auto">
          <a:xfrm>
            <a:off x="152400" y="496888"/>
            <a:ext cx="8763000" cy="135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marL="457200" indent="-457200">
              <a:spcBef>
                <a:spcPts val="600"/>
              </a:spcBef>
              <a:spcAft>
                <a:spcPts val="600"/>
              </a:spcAft>
            </a:pPr>
            <a:r>
              <a:rPr lang="en-US" sz="1800">
                <a:solidFill>
                  <a:srgbClr val="0000FF"/>
                </a:solidFill>
                <a:latin typeface="Verdana" pitchFamily="34" charset="0"/>
                <a:ea typeface="Verdana" pitchFamily="34" charset="0"/>
                <a:cs typeface="Verdana" pitchFamily="34" charset="0"/>
              </a:rPr>
              <a:t>4. Straight Permutation (P-box):</a:t>
            </a:r>
          </a:p>
          <a:p>
            <a:pPr marL="457200" indent="-457200">
              <a:spcBef>
                <a:spcPts val="600"/>
              </a:spcBef>
              <a:spcAft>
                <a:spcPts val="600"/>
              </a:spcAft>
              <a:buFont typeface="Wingdings" pitchFamily="2" charset="2"/>
              <a:buChar char="Ø"/>
            </a:pPr>
            <a:r>
              <a:rPr lang="en-US" sz="1800" b="0">
                <a:latin typeface="Verdana" pitchFamily="34" charset="0"/>
                <a:ea typeface="Verdana" pitchFamily="34" charset="0"/>
                <a:cs typeface="Verdana" pitchFamily="34" charset="0"/>
              </a:rPr>
              <a:t>The combined 32 bits from the previous step are permuted once again to produce the 32 bits output of the f-function using expansion P-box table (Shown in Table-4).</a:t>
            </a:r>
          </a:p>
        </p:txBody>
      </p:sp>
      <p:pic>
        <p:nvPicPr>
          <p:cNvPr id="52229"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4038600"/>
            <a:ext cx="7550150" cy="170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0" name="Text Box 14"/>
          <p:cNvSpPr txBox="1">
            <a:spLocks noChangeArrowheads="1"/>
          </p:cNvSpPr>
          <p:nvPr/>
        </p:nvSpPr>
        <p:spPr bwMode="auto">
          <a:xfrm>
            <a:off x="2971800" y="6096000"/>
            <a:ext cx="461327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sz="1700">
                <a:solidFill>
                  <a:schemeClr val="folHlink"/>
                </a:solidFill>
                <a:latin typeface="Verdana" pitchFamily="34" charset="0"/>
                <a:ea typeface="Verdana" pitchFamily="34" charset="0"/>
                <a:cs typeface="Verdana" pitchFamily="34" charset="0"/>
              </a:rPr>
              <a:t>Table-4:  </a:t>
            </a:r>
            <a:r>
              <a:rPr lang="en-US" sz="1700">
                <a:latin typeface="Verdana" pitchFamily="34" charset="0"/>
                <a:ea typeface="Verdana" pitchFamily="34" charset="0"/>
                <a:cs typeface="Verdana" pitchFamily="34" charset="0"/>
              </a:rPr>
              <a:t>Straight permutation table</a:t>
            </a:r>
          </a:p>
        </p:txBody>
      </p:sp>
      <p:sp>
        <p:nvSpPr>
          <p:cNvPr id="52231" name="Rectangle 11"/>
          <p:cNvSpPr>
            <a:spLocks noChangeArrowheads="1"/>
          </p:cNvSpPr>
          <p:nvPr/>
        </p:nvSpPr>
        <p:spPr bwMode="auto">
          <a:xfrm>
            <a:off x="0" y="0"/>
            <a:ext cx="9144000"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GB" altLang="en-US" sz="2000">
                <a:latin typeface="Verdana" pitchFamily="34" charset="0"/>
                <a:ea typeface="Verdana" pitchFamily="34" charset="0"/>
                <a:cs typeface="Verdana" pitchFamily="34" charset="0"/>
              </a:rPr>
              <a:t>DES Round Function </a:t>
            </a:r>
            <a:r>
              <a:rPr lang="en-US" altLang="en-US" sz="2000">
                <a:latin typeface="Verdana" pitchFamily="34" charset="0"/>
                <a:ea typeface="Verdana" pitchFamily="34" charset="0"/>
                <a:cs typeface="Verdana" pitchFamily="34" charset="0"/>
              </a:rPr>
              <a:t>f(R</a:t>
            </a:r>
            <a:r>
              <a:rPr lang="en-US" altLang="en-US" sz="2000" baseline="-25000">
                <a:latin typeface="Verdana" pitchFamily="34" charset="0"/>
                <a:ea typeface="Verdana" pitchFamily="34" charset="0"/>
                <a:cs typeface="Verdana" pitchFamily="34" charset="0"/>
              </a:rPr>
              <a:t>i-1</a:t>
            </a:r>
            <a:r>
              <a:rPr lang="en-US" altLang="en-US" sz="2000">
                <a:latin typeface="Verdana" pitchFamily="34" charset="0"/>
                <a:ea typeface="Verdana" pitchFamily="34" charset="0"/>
                <a:cs typeface="Verdana" pitchFamily="34" charset="0"/>
              </a:rPr>
              <a:t>,K</a:t>
            </a:r>
            <a:r>
              <a:rPr lang="en-US" altLang="en-US" sz="2000" baseline="-25000">
                <a:latin typeface="Verdana" pitchFamily="34" charset="0"/>
                <a:ea typeface="Verdana" pitchFamily="34" charset="0"/>
                <a:cs typeface="Verdana" pitchFamily="34" charset="0"/>
              </a:rPr>
              <a:t>i</a:t>
            </a:r>
            <a:r>
              <a:rPr lang="en-US" altLang="en-US" sz="2000">
                <a:latin typeface="Verdana" pitchFamily="34" charset="0"/>
                <a:ea typeface="Verdana" pitchFamily="34" charset="0"/>
                <a:cs typeface="Verdana" pitchFamily="34" charset="0"/>
              </a:rPr>
              <a:t>):</a:t>
            </a:r>
          </a:p>
        </p:txBody>
      </p:sp>
      <p:sp>
        <p:nvSpPr>
          <p:cNvPr id="2" name="Slide Number Placeholder 1"/>
          <p:cNvSpPr>
            <a:spLocks noGrp="1"/>
          </p:cNvSpPr>
          <p:nvPr>
            <p:ph type="sldNum" sz="quarter" idx="10"/>
          </p:nvPr>
        </p:nvSpPr>
        <p:spPr/>
        <p:txBody>
          <a:bodyPr/>
          <a:lstStyle/>
          <a:p>
            <a:pPr>
              <a:defRPr/>
            </a:pPr>
            <a:r>
              <a:rPr lang="en-US" smtClean="0">
                <a:solidFill>
                  <a:srgbClr val="0000FF"/>
                </a:solidFill>
              </a:rPr>
              <a:t>Slide-</a:t>
            </a:r>
            <a:fld id="{89CDD838-E7E1-4729-B91C-65DBF479667D}" type="slidenum">
              <a:rPr lang="en-US" smtClean="0"/>
              <a:pPr>
                <a:defRPr/>
              </a:pPr>
              <a:t>24</a:t>
            </a:fld>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1" name="Picture 18" descr="wh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775" y="3292475"/>
            <a:ext cx="1905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2" name="Rectangle 17"/>
          <p:cNvSpPr>
            <a:spLocks noChangeArrowheads="1"/>
          </p:cNvSpPr>
          <p:nvPr/>
        </p:nvSpPr>
        <p:spPr bwMode="auto">
          <a:xfrm>
            <a:off x="152400" y="496888"/>
            <a:ext cx="8763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marL="457200" indent="-457200">
              <a:spcBef>
                <a:spcPts val="600"/>
              </a:spcBef>
              <a:spcAft>
                <a:spcPts val="600"/>
              </a:spcAft>
              <a:buFont typeface="Wingdings" pitchFamily="2" charset="2"/>
              <a:buChar char="Ø"/>
            </a:pPr>
            <a:r>
              <a:rPr lang="en-US" sz="1800" b="0">
                <a:latin typeface="Verdana" pitchFamily="34" charset="0"/>
                <a:ea typeface="Verdana" pitchFamily="34" charset="0"/>
                <a:cs typeface="Verdana" pitchFamily="34" charset="0"/>
              </a:rPr>
              <a:t>Figure below shows the DES round function f(x,k).</a:t>
            </a:r>
          </a:p>
        </p:txBody>
      </p:sp>
      <p:pic>
        <p:nvPicPr>
          <p:cNvPr id="53253" name="Picture 2" descr="DES F fun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990600"/>
            <a:ext cx="5124450" cy="348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4" name="Rectangle 17"/>
          <p:cNvSpPr>
            <a:spLocks noChangeArrowheads="1"/>
          </p:cNvSpPr>
          <p:nvPr/>
        </p:nvSpPr>
        <p:spPr bwMode="auto">
          <a:xfrm>
            <a:off x="762000" y="4800600"/>
            <a:ext cx="83820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sz="1500">
                <a:solidFill>
                  <a:srgbClr val="0000FF"/>
                </a:solidFill>
                <a:latin typeface="Verdana" pitchFamily="34" charset="0"/>
                <a:ea typeface="Verdana" pitchFamily="34" charset="0"/>
                <a:cs typeface="Verdana" pitchFamily="34" charset="0"/>
              </a:rPr>
              <a:t>Figure-:</a:t>
            </a:r>
            <a:r>
              <a:rPr lang="en-US" sz="1500">
                <a:latin typeface="Verdana" pitchFamily="34" charset="0"/>
                <a:ea typeface="Verdana" pitchFamily="34" charset="0"/>
                <a:cs typeface="Verdana" pitchFamily="34" charset="0"/>
              </a:rPr>
              <a:t> The complex f(x,k) function of the DES algorithm.</a:t>
            </a:r>
          </a:p>
        </p:txBody>
      </p:sp>
      <p:sp>
        <p:nvSpPr>
          <p:cNvPr id="30724" name="Rectangle 4"/>
          <p:cNvSpPr>
            <a:spLocks noChangeArrowheads="1"/>
          </p:cNvSpPr>
          <p:nvPr/>
        </p:nvSpPr>
        <p:spPr bwMode="auto">
          <a:xfrm>
            <a:off x="228600" y="5334000"/>
            <a:ext cx="8610600" cy="1077913"/>
          </a:xfrm>
          <a:prstGeom prst="rect">
            <a:avLst/>
          </a:prstGeom>
          <a:noFill/>
          <a:ln w="9525">
            <a:noFill/>
            <a:miter lim="800000"/>
            <a:headEnd/>
            <a:tailEnd/>
          </a:ln>
          <a:effectLst/>
        </p:spPr>
        <p:txBody>
          <a:bodyPr anchor="ctr">
            <a:spAutoFit/>
          </a:bodyPr>
          <a:lstStyle/>
          <a:p>
            <a:pPr>
              <a:defRPr/>
            </a:pPr>
            <a:r>
              <a:rPr lang="en-GB" sz="1600" dirty="0">
                <a:solidFill>
                  <a:srgbClr val="0000FF"/>
                </a:solidFill>
                <a:latin typeface="Verdana" pitchFamily="34" charset="0"/>
                <a:ea typeface="Verdana" pitchFamily="34" charset="0"/>
                <a:cs typeface="Verdana" pitchFamily="34" charset="0"/>
              </a:rPr>
              <a:t>Note:</a:t>
            </a:r>
            <a:endParaRPr lang="en-US" sz="1600" dirty="0">
              <a:solidFill>
                <a:srgbClr val="0000FF"/>
              </a:solidFill>
              <a:latin typeface="Verdana" pitchFamily="34" charset="0"/>
              <a:ea typeface="Verdana" pitchFamily="34" charset="0"/>
              <a:cs typeface="Verdana" pitchFamily="34" charset="0"/>
            </a:endParaRPr>
          </a:p>
          <a:p>
            <a:pPr marL="457200" indent="-457200">
              <a:buFont typeface="Wingdings" pitchFamily="2" charset="2"/>
              <a:buChar char="Ø"/>
              <a:defRPr/>
            </a:pPr>
            <a:r>
              <a:rPr lang="en-GB" sz="1600" b="0" dirty="0">
                <a:latin typeface="Verdana" pitchFamily="34" charset="0"/>
                <a:ea typeface="Verdana" pitchFamily="34" charset="0"/>
                <a:cs typeface="Verdana" pitchFamily="34" charset="0"/>
              </a:rPr>
              <a:t>The s-boxes provide the “confusion” of data and key values, whilst the permutation P then spreads this as widely as possible, so each S-box output affects as many S-box inputs in the next round as possible, giving “diffusion”.</a:t>
            </a:r>
          </a:p>
        </p:txBody>
      </p:sp>
      <p:sp>
        <p:nvSpPr>
          <p:cNvPr id="53256" name="Rectangle 11"/>
          <p:cNvSpPr>
            <a:spLocks noChangeArrowheads="1"/>
          </p:cNvSpPr>
          <p:nvPr/>
        </p:nvSpPr>
        <p:spPr bwMode="auto">
          <a:xfrm>
            <a:off x="0" y="0"/>
            <a:ext cx="9144000"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GB" altLang="en-US" sz="2000">
                <a:latin typeface="Verdana" pitchFamily="34" charset="0"/>
                <a:ea typeface="Verdana" pitchFamily="34" charset="0"/>
                <a:cs typeface="Verdana" pitchFamily="34" charset="0"/>
              </a:rPr>
              <a:t>DES Round Function </a:t>
            </a:r>
            <a:r>
              <a:rPr lang="en-US" altLang="en-US" sz="2000">
                <a:latin typeface="Verdana" pitchFamily="34" charset="0"/>
                <a:ea typeface="Verdana" pitchFamily="34" charset="0"/>
                <a:cs typeface="Verdana" pitchFamily="34" charset="0"/>
              </a:rPr>
              <a:t>f(R</a:t>
            </a:r>
            <a:r>
              <a:rPr lang="en-US" altLang="en-US" sz="2000" baseline="-25000">
                <a:latin typeface="Verdana" pitchFamily="34" charset="0"/>
                <a:ea typeface="Verdana" pitchFamily="34" charset="0"/>
                <a:cs typeface="Verdana" pitchFamily="34" charset="0"/>
              </a:rPr>
              <a:t>i-1</a:t>
            </a:r>
            <a:r>
              <a:rPr lang="en-US" altLang="en-US" sz="2000">
                <a:latin typeface="Verdana" pitchFamily="34" charset="0"/>
                <a:ea typeface="Verdana" pitchFamily="34" charset="0"/>
                <a:cs typeface="Verdana" pitchFamily="34" charset="0"/>
              </a:rPr>
              <a:t>,K</a:t>
            </a:r>
            <a:r>
              <a:rPr lang="en-US" altLang="en-US" sz="2000" baseline="-25000">
                <a:latin typeface="Verdana" pitchFamily="34" charset="0"/>
                <a:ea typeface="Verdana" pitchFamily="34" charset="0"/>
                <a:cs typeface="Verdana" pitchFamily="34" charset="0"/>
              </a:rPr>
              <a:t>i</a:t>
            </a:r>
            <a:r>
              <a:rPr lang="en-US" altLang="en-US" sz="2000">
                <a:latin typeface="Verdana" pitchFamily="34" charset="0"/>
                <a:ea typeface="Verdana" pitchFamily="34" charset="0"/>
                <a:cs typeface="Verdana" pitchFamily="34" charset="0"/>
              </a:rPr>
              <a:t>):</a:t>
            </a:r>
          </a:p>
        </p:txBody>
      </p:sp>
      <p:sp>
        <p:nvSpPr>
          <p:cNvPr id="2" name="Slide Number Placeholder 1"/>
          <p:cNvSpPr>
            <a:spLocks noGrp="1"/>
          </p:cNvSpPr>
          <p:nvPr>
            <p:ph type="sldNum" sz="quarter" idx="10"/>
          </p:nvPr>
        </p:nvSpPr>
        <p:spPr/>
        <p:txBody>
          <a:bodyPr/>
          <a:lstStyle/>
          <a:p>
            <a:pPr>
              <a:defRPr/>
            </a:pPr>
            <a:r>
              <a:rPr lang="en-US" smtClean="0">
                <a:solidFill>
                  <a:srgbClr val="0000FF"/>
                </a:solidFill>
              </a:rPr>
              <a:t>Slide-</a:t>
            </a:r>
            <a:fld id="{89CDD838-E7E1-4729-B91C-65DBF479667D}" type="slidenum">
              <a:rPr lang="en-US" smtClean="0"/>
              <a:pPr>
                <a:defRPr/>
              </a:pPr>
              <a:t>25</a:t>
            </a:fld>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1" name="Picture 18" descr="wh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775" y="3292475"/>
            <a:ext cx="1905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2" name="Rectangle 11"/>
          <p:cNvSpPr>
            <a:spLocks noChangeArrowheads="1"/>
          </p:cNvSpPr>
          <p:nvPr/>
        </p:nvSpPr>
        <p:spPr bwMode="auto">
          <a:xfrm>
            <a:off x="0" y="0"/>
            <a:ext cx="9144000"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2000">
                <a:latin typeface="Verdana" pitchFamily="34" charset="0"/>
                <a:ea typeface="Verdana" pitchFamily="34" charset="0"/>
                <a:cs typeface="Verdana" pitchFamily="34" charset="0"/>
              </a:rPr>
              <a:t>Modes of Operation in DES:</a:t>
            </a:r>
          </a:p>
        </p:txBody>
      </p:sp>
      <p:sp>
        <p:nvSpPr>
          <p:cNvPr id="63493" name="Rectangle 17"/>
          <p:cNvSpPr>
            <a:spLocks noChangeArrowheads="1"/>
          </p:cNvSpPr>
          <p:nvPr/>
        </p:nvSpPr>
        <p:spPr bwMode="auto">
          <a:xfrm>
            <a:off x="152400" y="468313"/>
            <a:ext cx="876300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marL="457200" indent="-457200">
              <a:spcBef>
                <a:spcPts val="600"/>
              </a:spcBef>
              <a:spcAft>
                <a:spcPts val="600"/>
              </a:spcAft>
              <a:buFont typeface="Wingdings" pitchFamily="2" charset="2"/>
              <a:buChar char="Ø"/>
            </a:pPr>
            <a:r>
              <a:rPr lang="en-US" sz="1800" b="0">
                <a:latin typeface="Verdana" pitchFamily="34" charset="0"/>
                <a:ea typeface="Verdana" pitchFamily="34" charset="0"/>
                <a:cs typeface="Verdana" pitchFamily="34" charset="0"/>
              </a:rPr>
              <a:t>The DES algorithm is a basic building block for providing data security. </a:t>
            </a:r>
          </a:p>
          <a:p>
            <a:pPr marL="457200" indent="-457200">
              <a:spcBef>
                <a:spcPts val="600"/>
              </a:spcBef>
              <a:spcAft>
                <a:spcPts val="600"/>
              </a:spcAft>
              <a:buFont typeface="Wingdings" pitchFamily="2" charset="2"/>
              <a:buChar char="Ø"/>
            </a:pPr>
            <a:r>
              <a:rPr lang="en-US" sz="1800" b="0">
                <a:latin typeface="Verdana" pitchFamily="34" charset="0"/>
                <a:ea typeface="Verdana" pitchFamily="34" charset="0"/>
                <a:cs typeface="Verdana" pitchFamily="34" charset="0"/>
              </a:rPr>
              <a:t>To apply DES in a variety of applications, five modes of operation have been defined which cover virtually all variation of use of the algorithm and these are shown in table-8 below.</a:t>
            </a:r>
          </a:p>
        </p:txBody>
      </p:sp>
      <p:sp>
        <p:nvSpPr>
          <p:cNvPr id="63494" name="Rectangle 3"/>
          <p:cNvSpPr>
            <a:spLocks noChangeArrowheads="1"/>
          </p:cNvSpPr>
          <p:nvPr/>
        </p:nvSpPr>
        <p:spPr bwMode="auto">
          <a:xfrm>
            <a:off x="2057400" y="6519863"/>
            <a:ext cx="47244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r>
              <a:rPr lang="en-US" sz="1600">
                <a:solidFill>
                  <a:srgbClr val="0000FF"/>
                </a:solidFill>
                <a:latin typeface="Verdana" pitchFamily="34" charset="0"/>
                <a:cs typeface="Times New Roman" pitchFamily="18" charset="0"/>
              </a:rPr>
              <a:t>Table-8: </a:t>
            </a:r>
            <a:r>
              <a:rPr lang="en-US" sz="1600">
                <a:latin typeface="Verdana" pitchFamily="34" charset="0"/>
                <a:cs typeface="Times New Roman" pitchFamily="18" charset="0"/>
              </a:rPr>
              <a:t>Modes of operation in DES</a:t>
            </a:r>
            <a:endParaRPr lang="en-US" sz="1600"/>
          </a:p>
        </p:txBody>
      </p:sp>
      <p:pic>
        <p:nvPicPr>
          <p:cNvPr id="6349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2057400"/>
            <a:ext cx="5730875" cy="430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0"/>
          </p:nvPr>
        </p:nvSpPr>
        <p:spPr/>
        <p:txBody>
          <a:bodyPr/>
          <a:lstStyle/>
          <a:p>
            <a:pPr>
              <a:defRPr/>
            </a:pPr>
            <a:r>
              <a:rPr lang="en-US" smtClean="0">
                <a:solidFill>
                  <a:srgbClr val="0000FF"/>
                </a:solidFill>
              </a:rPr>
              <a:t>Slide-</a:t>
            </a:r>
            <a:fld id="{89CDD838-E7E1-4729-B91C-65DBF479667D}" type="slidenum">
              <a:rPr lang="en-US" smtClean="0"/>
              <a:pPr>
                <a:defRPr/>
              </a:pPr>
              <a:t>26</a:t>
            </a:fld>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1"/>
          <p:cNvSpPr txBox="1">
            <a:spLocks noGrp="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1" hangingPunct="1"/>
            <a:r>
              <a:rPr lang="en-US" sz="1200"/>
              <a:t>11.</a:t>
            </a:r>
            <a:fld id="{363D9487-065C-42DB-ABB1-26F300C47727}" type="slidenum">
              <a:rPr lang="en-US" sz="1200"/>
              <a:pPr eaLnBrk="1" hangingPunct="1"/>
              <a:t>27</a:t>
            </a:fld>
            <a:endParaRPr lang="en-US" sz="1200"/>
          </a:p>
        </p:txBody>
      </p:sp>
      <p:pic>
        <p:nvPicPr>
          <p:cNvPr id="8195" name="Picture 18" descr="wh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775" y="3292475"/>
            <a:ext cx="1905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Rectangle 11"/>
          <p:cNvSpPr>
            <a:spLocks noChangeArrowheads="1"/>
          </p:cNvSpPr>
          <p:nvPr/>
        </p:nvSpPr>
        <p:spPr bwMode="auto">
          <a:xfrm>
            <a:off x="0" y="0"/>
            <a:ext cx="9144000"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GB" altLang="en-US" sz="2000" dirty="0" smtClean="0">
                <a:latin typeface="Verdana" panose="020B0604030504040204" pitchFamily="34" charset="0"/>
                <a:ea typeface="Verdana" panose="020B0604030504040204" pitchFamily="34" charset="0"/>
                <a:cs typeface="Verdana" panose="020B0604030504040204" pitchFamily="34" charset="0"/>
              </a:rPr>
              <a:t>What is AES </a:t>
            </a:r>
            <a:r>
              <a:rPr lang="en-GB" altLang="en-US" sz="2000" dirty="0">
                <a:latin typeface="Verdana" panose="020B0604030504040204" pitchFamily="34" charset="0"/>
                <a:ea typeface="Verdana" panose="020B0604030504040204" pitchFamily="34" charset="0"/>
                <a:cs typeface="Verdana" panose="020B0604030504040204" pitchFamily="34" charset="0"/>
              </a:rPr>
              <a:t>(Advanced Encryption Standard)</a:t>
            </a:r>
            <a:r>
              <a:rPr lang="en-US" altLang="en-US" sz="2000" dirty="0">
                <a:latin typeface="Verdana" panose="020B0604030504040204" pitchFamily="34" charset="0"/>
                <a:ea typeface="Verdana" panose="020B0604030504040204" pitchFamily="34" charset="0"/>
                <a:cs typeface="Verdana" panose="020B0604030504040204" pitchFamily="34" charset="0"/>
              </a:rPr>
              <a:t>:</a:t>
            </a:r>
          </a:p>
        </p:txBody>
      </p:sp>
      <p:sp>
        <p:nvSpPr>
          <p:cNvPr id="2" name="Rectangle 1"/>
          <p:cNvSpPr/>
          <p:nvPr/>
        </p:nvSpPr>
        <p:spPr>
          <a:xfrm>
            <a:off x="228600" y="609227"/>
            <a:ext cx="8534400" cy="1446550"/>
          </a:xfrm>
          <a:prstGeom prst="rect">
            <a:avLst/>
          </a:prstGeom>
        </p:spPr>
        <p:txBody>
          <a:bodyPr wrap="square">
            <a:spAutoFit/>
          </a:bodyPr>
          <a:lstStyle/>
          <a:p>
            <a:pPr algn="just">
              <a:spcBef>
                <a:spcPts val="0"/>
              </a:spcBef>
              <a:spcAft>
                <a:spcPts val="500"/>
              </a:spcAft>
            </a:pPr>
            <a:r>
              <a:rPr lang="en-US" sz="2200" b="0" dirty="0">
                <a:solidFill>
                  <a:srgbClr val="170000"/>
                </a:solidFill>
                <a:latin typeface="Verdana" panose="020B0604030504040204" pitchFamily="34" charset="0"/>
                <a:ea typeface="Verdana" panose="020B0604030504040204" pitchFamily="34" charset="0"/>
              </a:rPr>
              <a:t>The AES algorithm (also known as the </a:t>
            </a:r>
            <a:r>
              <a:rPr lang="en-US" sz="2200" b="0" dirty="0" err="1">
                <a:solidFill>
                  <a:srgbClr val="170000"/>
                </a:solidFill>
                <a:latin typeface="Verdana" panose="020B0604030504040204" pitchFamily="34" charset="0"/>
                <a:ea typeface="Verdana" panose="020B0604030504040204" pitchFamily="34" charset="0"/>
              </a:rPr>
              <a:t>Rijndael</a:t>
            </a:r>
            <a:r>
              <a:rPr lang="en-US" sz="2200" b="0" dirty="0">
                <a:solidFill>
                  <a:srgbClr val="170000"/>
                </a:solidFill>
                <a:latin typeface="Verdana" panose="020B0604030504040204" pitchFamily="34" charset="0"/>
                <a:ea typeface="Verdana" panose="020B0604030504040204" pitchFamily="34" charset="0"/>
              </a:rPr>
              <a:t> algorithm) is a symmetric block cipher algorithm that takes a block size of 128 bits and </a:t>
            </a:r>
            <a:r>
              <a:rPr lang="en-US" sz="2200" b="0" dirty="0" smtClean="0">
                <a:solidFill>
                  <a:srgbClr val="170000"/>
                </a:solidFill>
                <a:latin typeface="Verdana" panose="020B0604030504040204" pitchFamily="34" charset="0"/>
                <a:ea typeface="Verdana" panose="020B0604030504040204" pitchFamily="34" charset="0"/>
              </a:rPr>
              <a:t>converts </a:t>
            </a:r>
            <a:r>
              <a:rPr lang="en-US" sz="2200" b="0" dirty="0" smtClean="0">
                <a:solidFill>
                  <a:srgbClr val="100000"/>
                </a:solidFill>
                <a:latin typeface="Verdana" panose="020B0604030504040204" pitchFamily="34" charset="0"/>
                <a:ea typeface="Verdana" panose="020B0604030504040204" pitchFamily="34" charset="0"/>
              </a:rPr>
              <a:t>them </a:t>
            </a:r>
            <a:r>
              <a:rPr lang="en-US" sz="2200" b="0" dirty="0">
                <a:solidFill>
                  <a:srgbClr val="100000"/>
                </a:solidFill>
                <a:latin typeface="Verdana" panose="020B0604030504040204" pitchFamily="34" charset="0"/>
                <a:ea typeface="Verdana" panose="020B0604030504040204" pitchFamily="34" charset="0"/>
              </a:rPr>
              <a:t>into </a:t>
            </a:r>
            <a:r>
              <a:rPr lang="en-US" sz="2200" b="0" dirty="0" err="1">
                <a:solidFill>
                  <a:srgbClr val="100000"/>
                </a:solidFill>
                <a:latin typeface="Verdana" panose="020B0604030504040204" pitchFamily="34" charset="0"/>
                <a:ea typeface="Verdana" panose="020B0604030504040204" pitchFamily="34" charset="0"/>
              </a:rPr>
              <a:t>ciphertext</a:t>
            </a:r>
            <a:r>
              <a:rPr lang="en-US" sz="2200" b="0" dirty="0">
                <a:solidFill>
                  <a:srgbClr val="100000"/>
                </a:solidFill>
                <a:latin typeface="Verdana" panose="020B0604030504040204" pitchFamily="34" charset="0"/>
                <a:ea typeface="Verdana" panose="020B0604030504040204" pitchFamily="34" charset="0"/>
              </a:rPr>
              <a:t> using keys of 128, 192, and 256 bits.</a:t>
            </a:r>
            <a:endParaRPr lang="en-US" sz="2200" dirty="0">
              <a:effectLst/>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42485583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1"/>
          <p:cNvSpPr txBox="1">
            <a:spLocks noGrp="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1" hangingPunct="1"/>
            <a:r>
              <a:rPr lang="en-US" sz="1200"/>
              <a:t>11.</a:t>
            </a:r>
            <a:fld id="{363D9487-065C-42DB-ABB1-26F300C47727}" type="slidenum">
              <a:rPr lang="en-US" sz="1200"/>
              <a:pPr eaLnBrk="1" hangingPunct="1"/>
              <a:t>28</a:t>
            </a:fld>
            <a:endParaRPr lang="en-US" sz="1200"/>
          </a:p>
        </p:txBody>
      </p:sp>
      <p:pic>
        <p:nvPicPr>
          <p:cNvPr id="8195" name="Picture 18" descr="wh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775" y="3292475"/>
            <a:ext cx="1905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Rectangle 11"/>
          <p:cNvSpPr>
            <a:spLocks noChangeArrowheads="1"/>
          </p:cNvSpPr>
          <p:nvPr/>
        </p:nvSpPr>
        <p:spPr bwMode="auto">
          <a:xfrm>
            <a:off x="0" y="0"/>
            <a:ext cx="9144000"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GB" altLang="en-US" sz="2000">
                <a:latin typeface="Verdana" panose="020B0604030504040204" pitchFamily="34" charset="0"/>
                <a:ea typeface="Verdana" panose="020B0604030504040204" pitchFamily="34" charset="0"/>
                <a:cs typeface="Verdana" panose="020B0604030504040204" pitchFamily="34" charset="0"/>
              </a:rPr>
              <a:t>History of AES (Advanced Encryption Standard)</a:t>
            </a:r>
            <a:r>
              <a:rPr lang="en-US" altLang="en-US" sz="2000">
                <a:latin typeface="Verdana" panose="020B0604030504040204" pitchFamily="34" charset="0"/>
                <a:ea typeface="Verdana" panose="020B0604030504040204" pitchFamily="34" charset="0"/>
                <a:cs typeface="Verdana" panose="020B0604030504040204" pitchFamily="34" charset="0"/>
              </a:rPr>
              <a:t>:</a:t>
            </a:r>
          </a:p>
        </p:txBody>
      </p:sp>
      <p:sp>
        <p:nvSpPr>
          <p:cNvPr id="5125" name="Rectangle 17"/>
          <p:cNvSpPr>
            <a:spLocks noChangeArrowheads="1"/>
          </p:cNvSpPr>
          <p:nvPr/>
        </p:nvSpPr>
        <p:spPr bwMode="auto">
          <a:xfrm>
            <a:off x="76200" y="573088"/>
            <a:ext cx="8763000" cy="6010275"/>
          </a:xfrm>
          <a:prstGeom prst="rect">
            <a:avLst/>
          </a:prstGeom>
          <a:noFill/>
          <a:ln w="9525">
            <a:noFill/>
            <a:miter lim="800000"/>
            <a:headEnd/>
            <a:tailEnd/>
          </a:ln>
        </p:spPr>
        <p:txBody>
          <a:bodyPr anchor="ctr">
            <a:spAutoFit/>
          </a:bodyPr>
          <a:lstStyle/>
          <a:p>
            <a:pPr marL="457200" indent="-457200" algn="just">
              <a:lnSpc>
                <a:spcPct val="90000"/>
              </a:lnSpc>
              <a:spcBef>
                <a:spcPts val="600"/>
              </a:spcBef>
              <a:spcAft>
                <a:spcPts val="600"/>
              </a:spcAft>
              <a:buFont typeface="Wingdings" pitchFamily="2" charset="2"/>
              <a:buChar char="Ø"/>
              <a:tabLst>
                <a:tab pos="685800" algn="l"/>
              </a:tabLst>
              <a:defRPr/>
            </a:pPr>
            <a:r>
              <a:rPr lang="en-US" sz="1800" b="0" dirty="0">
                <a:latin typeface="Verdana" pitchFamily="34" charset="0"/>
                <a:ea typeface="Verdana" pitchFamily="34" charset="0"/>
                <a:cs typeface="Verdana" pitchFamily="34" charset="0"/>
              </a:rPr>
              <a:t>Until 2000, </a:t>
            </a:r>
            <a:r>
              <a:rPr lang="en-US" sz="1800" b="0" dirty="0">
                <a:solidFill>
                  <a:srgbClr val="FF0000"/>
                </a:solidFill>
                <a:latin typeface="Verdana" pitchFamily="34" charset="0"/>
                <a:ea typeface="Verdana" pitchFamily="34" charset="0"/>
                <a:cs typeface="Verdana" pitchFamily="34" charset="0"/>
              </a:rPr>
              <a:t>DES</a:t>
            </a:r>
            <a:r>
              <a:rPr lang="en-US" sz="1800" b="0" dirty="0">
                <a:latin typeface="Verdana" pitchFamily="34" charset="0"/>
                <a:ea typeface="Verdana" pitchFamily="34" charset="0"/>
                <a:cs typeface="Verdana" pitchFamily="34" charset="0"/>
              </a:rPr>
              <a:t> (Data Encryption Standard) had been used as a standard method of encryption, </a:t>
            </a:r>
            <a:r>
              <a:rPr lang="en-US" sz="1800" dirty="0">
                <a:latin typeface="Verdana" pitchFamily="34" charset="0"/>
                <a:ea typeface="Verdana" pitchFamily="34" charset="0"/>
                <a:cs typeface="Verdana" pitchFamily="34" charset="0"/>
              </a:rPr>
              <a:t>but</a:t>
            </a:r>
            <a:r>
              <a:rPr lang="en-US" sz="1800" b="0" dirty="0">
                <a:latin typeface="Verdana" pitchFamily="34" charset="0"/>
                <a:ea typeface="Verdana" pitchFamily="34" charset="0"/>
                <a:cs typeface="Verdana" pitchFamily="34" charset="0"/>
              </a:rPr>
              <a:t> with </a:t>
            </a:r>
            <a:r>
              <a:rPr lang="en-US" sz="1800" dirty="0">
                <a:solidFill>
                  <a:srgbClr val="00CC00"/>
                </a:solidFill>
                <a:latin typeface="Verdana" pitchFamily="34" charset="0"/>
                <a:ea typeface="Verdana" pitchFamily="34" charset="0"/>
                <a:cs typeface="Verdana" pitchFamily="34" charset="0"/>
              </a:rPr>
              <a:t>increase in speed in computers</a:t>
            </a:r>
            <a:r>
              <a:rPr lang="en-US" sz="1800" b="0" dirty="0">
                <a:latin typeface="Verdana" pitchFamily="34" charset="0"/>
                <a:ea typeface="Verdana" pitchFamily="34" charset="0"/>
                <a:cs typeface="Verdana" pitchFamily="34" charset="0"/>
              </a:rPr>
              <a:t> and </a:t>
            </a:r>
            <a:r>
              <a:rPr lang="en-US" sz="1800" dirty="0">
                <a:solidFill>
                  <a:srgbClr val="00CC00"/>
                </a:solidFill>
                <a:latin typeface="Verdana" pitchFamily="34" charset="0"/>
                <a:ea typeface="Verdana" pitchFamily="34" charset="0"/>
                <a:cs typeface="Verdana" pitchFamily="34" charset="0"/>
              </a:rPr>
              <a:t>having shorter key length</a:t>
            </a:r>
            <a:r>
              <a:rPr lang="en-US" sz="1800" b="0" dirty="0">
                <a:latin typeface="Verdana" pitchFamily="34" charset="0"/>
                <a:ea typeface="Verdana" pitchFamily="34" charset="0"/>
                <a:cs typeface="Verdana" pitchFamily="34" charset="0"/>
              </a:rPr>
              <a:t>, it is no more considered secure as a </a:t>
            </a:r>
            <a:r>
              <a:rPr lang="en-US" sz="1800" dirty="0">
                <a:solidFill>
                  <a:srgbClr val="FF0000"/>
                </a:solidFill>
                <a:latin typeface="Verdana" pitchFamily="34" charset="0"/>
                <a:ea typeface="Verdana" pitchFamily="34" charset="0"/>
                <a:cs typeface="Verdana" pitchFamily="34" charset="0"/>
              </a:rPr>
              <a:t>cryptanalyst can break the code </a:t>
            </a:r>
            <a:r>
              <a:rPr lang="en-US" sz="1800" dirty="0">
                <a:latin typeface="Verdana" pitchFamily="34" charset="0"/>
                <a:ea typeface="Verdana" pitchFamily="34" charset="0"/>
                <a:cs typeface="Verdana" pitchFamily="34" charset="0"/>
              </a:rPr>
              <a:t>by</a:t>
            </a:r>
            <a:r>
              <a:rPr lang="en-US" sz="1800" b="0" dirty="0">
                <a:latin typeface="Verdana" pitchFamily="34" charset="0"/>
                <a:ea typeface="Verdana" pitchFamily="34" charset="0"/>
                <a:cs typeface="Verdana" pitchFamily="34" charset="0"/>
              </a:rPr>
              <a:t> </a:t>
            </a:r>
            <a:r>
              <a:rPr lang="en-US" sz="1800" dirty="0">
                <a:solidFill>
                  <a:srgbClr val="0000FF"/>
                </a:solidFill>
                <a:latin typeface="Verdana" pitchFamily="34" charset="0"/>
                <a:ea typeface="Verdana" pitchFamily="34" charset="0"/>
                <a:cs typeface="Verdana" pitchFamily="34" charset="0"/>
              </a:rPr>
              <a:t>exhaustively searching </a:t>
            </a:r>
            <a:r>
              <a:rPr lang="en-US" sz="1800" dirty="0">
                <a:latin typeface="Verdana" pitchFamily="34" charset="0"/>
                <a:ea typeface="Verdana" pitchFamily="34" charset="0"/>
                <a:cs typeface="Verdana" pitchFamily="34" charset="0"/>
              </a:rPr>
              <a:t>for</a:t>
            </a:r>
            <a:r>
              <a:rPr lang="en-US" sz="1800" dirty="0">
                <a:solidFill>
                  <a:srgbClr val="0000FF"/>
                </a:solidFill>
                <a:latin typeface="Verdana" pitchFamily="34" charset="0"/>
                <a:ea typeface="Verdana" pitchFamily="34" charset="0"/>
                <a:cs typeface="Verdana" pitchFamily="34" charset="0"/>
              </a:rPr>
              <a:t> all the keys</a:t>
            </a:r>
            <a:r>
              <a:rPr lang="en-US" sz="1800" b="0" dirty="0">
                <a:latin typeface="Verdana" pitchFamily="34" charset="0"/>
                <a:ea typeface="Verdana" pitchFamily="34" charset="0"/>
                <a:cs typeface="Verdana" pitchFamily="34" charset="0"/>
              </a:rPr>
              <a:t> using a fast computer.</a:t>
            </a:r>
          </a:p>
          <a:p>
            <a:pPr marL="457200" indent="-457200" algn="just">
              <a:lnSpc>
                <a:spcPct val="90000"/>
              </a:lnSpc>
              <a:spcBef>
                <a:spcPts val="600"/>
              </a:spcBef>
              <a:spcAft>
                <a:spcPts val="600"/>
              </a:spcAft>
              <a:buFont typeface="Wingdings" pitchFamily="2" charset="2"/>
              <a:buChar char="Ø"/>
              <a:tabLst>
                <a:tab pos="685800" algn="l"/>
              </a:tabLst>
              <a:defRPr/>
            </a:pPr>
            <a:r>
              <a:rPr lang="en-US" sz="1800" b="0" dirty="0">
                <a:latin typeface="Verdana" pitchFamily="34" charset="0"/>
                <a:ea typeface="Verdana" pitchFamily="34" charset="0"/>
                <a:cs typeface="Verdana" pitchFamily="34" charset="0"/>
              </a:rPr>
              <a:t>From 2001, DES has been replaced by a new standard known as the </a:t>
            </a:r>
            <a:r>
              <a:rPr lang="en-US" sz="1800" dirty="0">
                <a:solidFill>
                  <a:srgbClr val="0000FF"/>
                </a:solidFill>
                <a:latin typeface="Verdana" pitchFamily="34" charset="0"/>
                <a:ea typeface="Verdana" pitchFamily="34" charset="0"/>
                <a:cs typeface="Verdana" pitchFamily="34" charset="0"/>
              </a:rPr>
              <a:t>Advanced Encryption Standard </a:t>
            </a:r>
            <a:r>
              <a:rPr lang="en-US" sz="1800" b="0" dirty="0">
                <a:latin typeface="Verdana" pitchFamily="34" charset="0"/>
                <a:ea typeface="Verdana" pitchFamily="34" charset="0"/>
                <a:cs typeface="Verdana" pitchFamily="34" charset="0"/>
              </a:rPr>
              <a:t>(</a:t>
            </a:r>
            <a:r>
              <a:rPr lang="en-US" sz="1800" dirty="0">
                <a:solidFill>
                  <a:srgbClr val="FF0000"/>
                </a:solidFill>
                <a:latin typeface="Verdana" pitchFamily="34" charset="0"/>
                <a:ea typeface="Verdana" pitchFamily="34" charset="0"/>
                <a:cs typeface="Verdana" pitchFamily="34" charset="0"/>
              </a:rPr>
              <a:t>AES</a:t>
            </a:r>
            <a:r>
              <a:rPr lang="en-US" sz="1800" b="0" dirty="0">
                <a:latin typeface="Verdana" pitchFamily="34" charset="0"/>
                <a:ea typeface="Verdana" pitchFamily="34" charset="0"/>
                <a:cs typeface="Verdana" pitchFamily="34" charset="0"/>
              </a:rPr>
              <a:t>) which is </a:t>
            </a:r>
            <a:r>
              <a:rPr lang="en-US" sz="1800" dirty="0">
                <a:solidFill>
                  <a:srgbClr val="0000FF"/>
                </a:solidFill>
                <a:latin typeface="Verdana" pitchFamily="34" charset="0"/>
                <a:ea typeface="Verdana" pitchFamily="34" charset="0"/>
                <a:cs typeface="Verdana" pitchFamily="34" charset="0"/>
              </a:rPr>
              <a:t>published by </a:t>
            </a:r>
            <a:r>
              <a:rPr lang="en-US" sz="1800" b="0" dirty="0">
                <a:latin typeface="Verdana" pitchFamily="34" charset="0"/>
                <a:ea typeface="Verdana" pitchFamily="34" charset="0"/>
                <a:cs typeface="Verdana" pitchFamily="34" charset="0"/>
              </a:rPr>
              <a:t>the </a:t>
            </a:r>
            <a:r>
              <a:rPr lang="en-US" sz="1800" b="0" dirty="0">
                <a:solidFill>
                  <a:srgbClr val="FF0000"/>
                </a:solidFill>
                <a:latin typeface="Verdana" pitchFamily="34" charset="0"/>
                <a:ea typeface="Verdana" pitchFamily="34" charset="0"/>
                <a:cs typeface="Verdana" pitchFamily="34" charset="0"/>
              </a:rPr>
              <a:t>National Institute of Standards and Technology</a:t>
            </a:r>
            <a:r>
              <a:rPr lang="en-US" sz="1800" b="0" dirty="0">
                <a:latin typeface="Verdana" pitchFamily="34" charset="0"/>
                <a:ea typeface="Verdana" pitchFamily="34" charset="0"/>
                <a:cs typeface="Verdana" pitchFamily="34" charset="0"/>
              </a:rPr>
              <a:t> (</a:t>
            </a:r>
            <a:r>
              <a:rPr lang="en-US" sz="1800" dirty="0">
                <a:solidFill>
                  <a:srgbClr val="0000FF"/>
                </a:solidFill>
                <a:latin typeface="Verdana" pitchFamily="34" charset="0"/>
                <a:ea typeface="Verdana" pitchFamily="34" charset="0"/>
                <a:cs typeface="Verdana" pitchFamily="34" charset="0"/>
              </a:rPr>
              <a:t>NIST</a:t>
            </a:r>
            <a:r>
              <a:rPr lang="en-US" sz="1800" b="0" dirty="0">
                <a:latin typeface="Verdana" pitchFamily="34" charset="0"/>
                <a:ea typeface="Verdana" pitchFamily="34" charset="0"/>
                <a:cs typeface="Verdana" pitchFamily="34" charset="0"/>
              </a:rPr>
              <a:t>).</a:t>
            </a:r>
          </a:p>
          <a:p>
            <a:pPr marL="1371600" indent="-457200" algn="just">
              <a:spcBef>
                <a:spcPts val="600"/>
              </a:spcBef>
              <a:spcAft>
                <a:spcPts val="600"/>
              </a:spcAft>
              <a:buFont typeface="Wingdings" pitchFamily="2" charset="2"/>
              <a:buChar char="v"/>
              <a:defRPr/>
            </a:pPr>
            <a:r>
              <a:rPr lang="en-US" sz="1500" b="0" dirty="0">
                <a:latin typeface="Verdana" pitchFamily="34" charset="0"/>
                <a:ea typeface="Verdana" pitchFamily="34" charset="0"/>
                <a:cs typeface="Verdana" pitchFamily="34" charset="0"/>
              </a:rPr>
              <a:t>In 1997, NIST started looking for a replacement for DES, which would be called the Advanced Encryption Standard or AES. </a:t>
            </a:r>
          </a:p>
          <a:p>
            <a:pPr marL="1371600" indent="-457200" algn="just">
              <a:spcBef>
                <a:spcPts val="600"/>
              </a:spcBef>
              <a:spcAft>
                <a:spcPts val="600"/>
              </a:spcAft>
              <a:buFont typeface="Wingdings" pitchFamily="2" charset="2"/>
              <a:buChar char="v"/>
              <a:defRPr/>
            </a:pPr>
            <a:r>
              <a:rPr lang="en-US" sz="1500" b="0" dirty="0">
                <a:latin typeface="Verdana" pitchFamily="34" charset="0"/>
                <a:ea typeface="Verdana" pitchFamily="34" charset="0"/>
                <a:cs typeface="Verdana" pitchFamily="34" charset="0"/>
              </a:rPr>
              <a:t>The </a:t>
            </a:r>
            <a:r>
              <a:rPr lang="en-US" sz="1500" b="0" dirty="0">
                <a:solidFill>
                  <a:srgbClr val="0000FF"/>
                </a:solidFill>
                <a:latin typeface="Verdana" pitchFamily="34" charset="0"/>
                <a:ea typeface="Verdana" pitchFamily="34" charset="0"/>
                <a:cs typeface="Verdana" pitchFamily="34" charset="0"/>
              </a:rPr>
              <a:t>NIST</a:t>
            </a:r>
            <a:r>
              <a:rPr lang="en-US" sz="1500" b="0" dirty="0">
                <a:latin typeface="Verdana" pitchFamily="34" charset="0"/>
                <a:ea typeface="Verdana" pitchFamily="34" charset="0"/>
                <a:cs typeface="Verdana" pitchFamily="34" charset="0"/>
              </a:rPr>
              <a:t> specifications required a </a:t>
            </a:r>
            <a:r>
              <a:rPr lang="en-US" sz="1500" dirty="0">
                <a:solidFill>
                  <a:srgbClr val="0000FF"/>
                </a:solidFill>
                <a:latin typeface="Verdana" pitchFamily="34" charset="0"/>
                <a:ea typeface="Verdana" pitchFamily="34" charset="0"/>
                <a:cs typeface="Verdana" pitchFamily="34" charset="0"/>
              </a:rPr>
              <a:t>block size </a:t>
            </a:r>
            <a:r>
              <a:rPr lang="en-US" sz="1500" dirty="0">
                <a:latin typeface="Verdana" pitchFamily="34" charset="0"/>
                <a:ea typeface="Verdana" pitchFamily="34" charset="0"/>
                <a:cs typeface="Verdana" pitchFamily="34" charset="0"/>
              </a:rPr>
              <a:t>of </a:t>
            </a:r>
            <a:r>
              <a:rPr lang="en-US" sz="1500" dirty="0">
                <a:solidFill>
                  <a:srgbClr val="FF0000"/>
                </a:solidFill>
                <a:latin typeface="Verdana" pitchFamily="34" charset="0"/>
                <a:ea typeface="Verdana" pitchFamily="34" charset="0"/>
                <a:cs typeface="Verdana" pitchFamily="34" charset="0"/>
              </a:rPr>
              <a:t>128 bits </a:t>
            </a:r>
            <a:r>
              <a:rPr lang="en-US" sz="1500" b="0" dirty="0">
                <a:latin typeface="Verdana" pitchFamily="34" charset="0"/>
                <a:ea typeface="Verdana" pitchFamily="34" charset="0"/>
                <a:cs typeface="Verdana" pitchFamily="34" charset="0"/>
              </a:rPr>
              <a:t>and </a:t>
            </a:r>
            <a:r>
              <a:rPr lang="en-US" sz="1500" dirty="0">
                <a:solidFill>
                  <a:srgbClr val="00CC00"/>
                </a:solidFill>
                <a:latin typeface="Verdana" pitchFamily="34" charset="0"/>
                <a:ea typeface="Verdana" pitchFamily="34" charset="0"/>
                <a:cs typeface="Verdana" pitchFamily="34" charset="0"/>
              </a:rPr>
              <a:t>three different key</a:t>
            </a:r>
            <a:r>
              <a:rPr lang="en-US" sz="1500" b="0" dirty="0">
                <a:latin typeface="Verdana" pitchFamily="34" charset="0"/>
                <a:ea typeface="Verdana" pitchFamily="34" charset="0"/>
                <a:cs typeface="Verdana" pitchFamily="34" charset="0"/>
              </a:rPr>
              <a:t> </a:t>
            </a:r>
            <a:r>
              <a:rPr lang="en-US" sz="1500" dirty="0">
                <a:solidFill>
                  <a:srgbClr val="0000FF"/>
                </a:solidFill>
                <a:latin typeface="Verdana" pitchFamily="34" charset="0"/>
                <a:ea typeface="Verdana" pitchFamily="34" charset="0"/>
                <a:cs typeface="Verdana" pitchFamily="34" charset="0"/>
              </a:rPr>
              <a:t>sizes of </a:t>
            </a:r>
            <a:r>
              <a:rPr lang="en-US" sz="1500" dirty="0">
                <a:solidFill>
                  <a:srgbClr val="FF0000"/>
                </a:solidFill>
                <a:latin typeface="Verdana" pitchFamily="34" charset="0"/>
                <a:ea typeface="Verdana" pitchFamily="34" charset="0"/>
                <a:cs typeface="Verdana" pitchFamily="34" charset="0"/>
              </a:rPr>
              <a:t>128</a:t>
            </a:r>
            <a:r>
              <a:rPr lang="en-US" sz="1500" dirty="0">
                <a:solidFill>
                  <a:srgbClr val="0000FF"/>
                </a:solidFill>
                <a:latin typeface="Verdana" pitchFamily="34" charset="0"/>
                <a:ea typeface="Verdana" pitchFamily="34" charset="0"/>
                <a:cs typeface="Verdana" pitchFamily="34" charset="0"/>
              </a:rPr>
              <a:t>, 192, </a:t>
            </a:r>
            <a:r>
              <a:rPr lang="en-US" sz="1500" dirty="0">
                <a:latin typeface="Verdana" pitchFamily="34" charset="0"/>
                <a:ea typeface="Verdana" pitchFamily="34" charset="0"/>
                <a:cs typeface="Verdana" pitchFamily="34" charset="0"/>
              </a:rPr>
              <a:t>and</a:t>
            </a:r>
            <a:r>
              <a:rPr lang="en-US" sz="1500" dirty="0">
                <a:solidFill>
                  <a:srgbClr val="0000FF"/>
                </a:solidFill>
                <a:latin typeface="Verdana" pitchFamily="34" charset="0"/>
                <a:ea typeface="Verdana" pitchFamily="34" charset="0"/>
                <a:cs typeface="Verdana" pitchFamily="34" charset="0"/>
              </a:rPr>
              <a:t> </a:t>
            </a:r>
            <a:r>
              <a:rPr lang="en-US" sz="1500" dirty="0">
                <a:solidFill>
                  <a:srgbClr val="FF0000"/>
                </a:solidFill>
                <a:latin typeface="Verdana" pitchFamily="34" charset="0"/>
                <a:ea typeface="Verdana" pitchFamily="34" charset="0"/>
                <a:cs typeface="Verdana" pitchFamily="34" charset="0"/>
              </a:rPr>
              <a:t>256</a:t>
            </a:r>
            <a:r>
              <a:rPr lang="en-US" sz="1500" dirty="0">
                <a:solidFill>
                  <a:srgbClr val="0000FF"/>
                </a:solidFill>
                <a:latin typeface="Verdana" pitchFamily="34" charset="0"/>
                <a:ea typeface="Verdana" pitchFamily="34" charset="0"/>
                <a:cs typeface="Verdana" pitchFamily="34" charset="0"/>
              </a:rPr>
              <a:t> bits</a:t>
            </a:r>
            <a:r>
              <a:rPr lang="en-US" sz="1500" b="0" dirty="0">
                <a:latin typeface="Verdana" pitchFamily="34" charset="0"/>
                <a:ea typeface="Verdana" pitchFamily="34" charset="0"/>
                <a:cs typeface="Verdana" pitchFamily="34" charset="0"/>
              </a:rPr>
              <a:t>. </a:t>
            </a:r>
          </a:p>
          <a:p>
            <a:pPr marL="1371600" indent="-457200" algn="just">
              <a:spcBef>
                <a:spcPts val="600"/>
              </a:spcBef>
              <a:spcAft>
                <a:spcPts val="600"/>
              </a:spcAft>
              <a:buFont typeface="Wingdings" pitchFamily="2" charset="2"/>
              <a:buChar char="v"/>
              <a:defRPr/>
            </a:pPr>
            <a:r>
              <a:rPr lang="en-US" sz="1500" b="0" dirty="0">
                <a:latin typeface="Verdana" pitchFamily="34" charset="0"/>
                <a:ea typeface="Verdana" pitchFamily="34" charset="0"/>
                <a:cs typeface="Verdana" pitchFamily="34" charset="0"/>
              </a:rPr>
              <a:t>The specifications also required that </a:t>
            </a:r>
            <a:r>
              <a:rPr lang="en-US" sz="1500" dirty="0">
                <a:solidFill>
                  <a:srgbClr val="0000FF"/>
                </a:solidFill>
                <a:latin typeface="Verdana" pitchFamily="34" charset="0"/>
                <a:ea typeface="Verdana" pitchFamily="34" charset="0"/>
                <a:cs typeface="Verdana" pitchFamily="34" charset="0"/>
              </a:rPr>
              <a:t>AES be an </a:t>
            </a:r>
            <a:r>
              <a:rPr lang="en-US" sz="1500" dirty="0">
                <a:solidFill>
                  <a:srgbClr val="FF0000"/>
                </a:solidFill>
                <a:latin typeface="Verdana" pitchFamily="34" charset="0"/>
                <a:ea typeface="Verdana" pitchFamily="34" charset="0"/>
                <a:cs typeface="Verdana" pitchFamily="34" charset="0"/>
              </a:rPr>
              <a:t>open algorithm</a:t>
            </a:r>
            <a:r>
              <a:rPr lang="en-US" sz="1500" dirty="0">
                <a:solidFill>
                  <a:srgbClr val="0000FF"/>
                </a:solidFill>
                <a:latin typeface="Verdana" pitchFamily="34" charset="0"/>
                <a:ea typeface="Verdana" pitchFamily="34" charset="0"/>
                <a:cs typeface="Verdana" pitchFamily="34" charset="0"/>
              </a:rPr>
              <a:t>, available to the public worldwide</a:t>
            </a:r>
            <a:r>
              <a:rPr lang="en-US" sz="1500" b="0" dirty="0">
                <a:latin typeface="Verdana" pitchFamily="34" charset="0"/>
                <a:ea typeface="Verdana" pitchFamily="34" charset="0"/>
                <a:cs typeface="Verdana" pitchFamily="34" charset="0"/>
              </a:rPr>
              <a:t>. The announcement was made internationally to solicit responses from all over the world.</a:t>
            </a:r>
          </a:p>
          <a:p>
            <a:pPr marL="1371600" indent="-457200" algn="just">
              <a:spcBef>
                <a:spcPts val="600"/>
              </a:spcBef>
              <a:spcAft>
                <a:spcPts val="600"/>
              </a:spcAft>
              <a:buFont typeface="Wingdings" pitchFamily="2" charset="2"/>
              <a:buChar char="v"/>
              <a:defRPr/>
            </a:pPr>
            <a:r>
              <a:rPr lang="en-US" sz="1500" b="0" dirty="0">
                <a:latin typeface="Verdana" pitchFamily="34" charset="0"/>
                <a:ea typeface="Verdana" pitchFamily="34" charset="0"/>
                <a:cs typeface="Verdana" pitchFamily="34" charset="0"/>
              </a:rPr>
              <a:t>After the </a:t>
            </a:r>
            <a:r>
              <a:rPr lang="en-US" sz="1500" b="0" i="1" dirty="0">
                <a:solidFill>
                  <a:srgbClr val="0000FF"/>
                </a:solidFill>
                <a:latin typeface="Verdana" pitchFamily="34" charset="0"/>
                <a:ea typeface="Verdana" pitchFamily="34" charset="0"/>
                <a:cs typeface="Verdana" pitchFamily="34" charset="0"/>
              </a:rPr>
              <a:t>First AES Candidate Conference</a:t>
            </a:r>
            <a:r>
              <a:rPr lang="en-US" sz="1500" b="0" dirty="0">
                <a:latin typeface="Verdana" pitchFamily="34" charset="0"/>
                <a:ea typeface="Verdana" pitchFamily="34" charset="0"/>
                <a:cs typeface="Verdana" pitchFamily="34" charset="0"/>
              </a:rPr>
              <a:t>, NIST announced that </a:t>
            </a:r>
            <a:r>
              <a:rPr lang="en-US" sz="1500" dirty="0">
                <a:solidFill>
                  <a:srgbClr val="0000FF"/>
                </a:solidFill>
                <a:latin typeface="Verdana" pitchFamily="34" charset="0"/>
                <a:ea typeface="Verdana" pitchFamily="34" charset="0"/>
                <a:cs typeface="Verdana" pitchFamily="34" charset="0"/>
              </a:rPr>
              <a:t>15</a:t>
            </a:r>
            <a:r>
              <a:rPr lang="en-US" sz="1500" b="0" dirty="0">
                <a:latin typeface="Verdana" pitchFamily="34" charset="0"/>
                <a:ea typeface="Verdana" pitchFamily="34" charset="0"/>
                <a:cs typeface="Verdana" pitchFamily="34" charset="0"/>
              </a:rPr>
              <a:t> out of </a:t>
            </a:r>
            <a:r>
              <a:rPr lang="en-US" sz="1500" dirty="0">
                <a:solidFill>
                  <a:srgbClr val="FF0000"/>
                </a:solidFill>
                <a:latin typeface="Verdana" pitchFamily="34" charset="0"/>
                <a:ea typeface="Verdana" pitchFamily="34" charset="0"/>
                <a:cs typeface="Verdana" pitchFamily="34" charset="0"/>
              </a:rPr>
              <a:t>21</a:t>
            </a:r>
            <a:r>
              <a:rPr lang="en-US" sz="1500" b="0" dirty="0">
                <a:latin typeface="Verdana" pitchFamily="34" charset="0"/>
                <a:ea typeface="Verdana" pitchFamily="34" charset="0"/>
                <a:cs typeface="Verdana" pitchFamily="34" charset="0"/>
              </a:rPr>
              <a:t> received algorithms had met the requirements and been selected as the first candidates (August 1998). </a:t>
            </a:r>
          </a:p>
          <a:p>
            <a:pPr marL="1371600" indent="-457200" algn="just">
              <a:spcBef>
                <a:spcPts val="600"/>
              </a:spcBef>
              <a:spcAft>
                <a:spcPts val="600"/>
              </a:spcAft>
              <a:buFont typeface="Wingdings" pitchFamily="2" charset="2"/>
              <a:buChar char="v"/>
              <a:defRPr/>
            </a:pPr>
            <a:r>
              <a:rPr lang="en-US" sz="1500" b="0" dirty="0">
                <a:latin typeface="Verdana" pitchFamily="34" charset="0"/>
                <a:ea typeface="Verdana" pitchFamily="34" charset="0"/>
                <a:cs typeface="Verdana" pitchFamily="34" charset="0"/>
              </a:rPr>
              <a:t>Algorithms were submitted from a number of countries; the variety of these proposals demonstrated the openness of the process and worldwide participation.</a:t>
            </a:r>
          </a:p>
        </p:txBody>
      </p:sp>
    </p:spTree>
    <p:extLst>
      <p:ext uri="{BB962C8B-B14F-4D97-AF65-F5344CB8AC3E}">
        <p14:creationId xmlns:p14="http://schemas.microsoft.com/office/powerpoint/2010/main" val="4114502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1"/>
          <p:cNvSpPr txBox="1">
            <a:spLocks noGrp="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1" hangingPunct="1"/>
            <a:r>
              <a:rPr lang="en-US" sz="1200"/>
              <a:t>11.</a:t>
            </a:r>
            <a:fld id="{6E2E33B9-133D-412E-A0BE-31673FB8334C}" type="slidenum">
              <a:rPr lang="en-US" sz="1200"/>
              <a:pPr eaLnBrk="1" hangingPunct="1"/>
              <a:t>29</a:t>
            </a:fld>
            <a:endParaRPr lang="en-US" sz="1200"/>
          </a:p>
        </p:txBody>
      </p:sp>
      <p:pic>
        <p:nvPicPr>
          <p:cNvPr id="10243" name="Picture 18" descr="wh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775" y="3292475"/>
            <a:ext cx="1905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Rectangle 11"/>
          <p:cNvSpPr>
            <a:spLocks noChangeArrowheads="1"/>
          </p:cNvSpPr>
          <p:nvPr/>
        </p:nvSpPr>
        <p:spPr bwMode="auto">
          <a:xfrm>
            <a:off x="0" y="0"/>
            <a:ext cx="9144000"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GB" altLang="en-US" sz="2000">
                <a:latin typeface="Verdana" panose="020B0604030504040204" pitchFamily="34" charset="0"/>
                <a:ea typeface="Verdana" panose="020B0604030504040204" pitchFamily="34" charset="0"/>
                <a:cs typeface="Verdana" panose="020B0604030504040204" pitchFamily="34" charset="0"/>
              </a:rPr>
              <a:t>History of AES (Advanced Encryption Standard)</a:t>
            </a:r>
            <a:r>
              <a:rPr lang="en-US" altLang="en-US" sz="2000">
                <a:latin typeface="Verdana" panose="020B0604030504040204" pitchFamily="34" charset="0"/>
                <a:ea typeface="Verdana" panose="020B0604030504040204" pitchFamily="34" charset="0"/>
                <a:cs typeface="Verdana" panose="020B0604030504040204" pitchFamily="34" charset="0"/>
              </a:rPr>
              <a:t>:</a:t>
            </a:r>
          </a:p>
        </p:txBody>
      </p:sp>
      <p:sp>
        <p:nvSpPr>
          <p:cNvPr id="10245" name="Rectangle 17"/>
          <p:cNvSpPr>
            <a:spLocks noChangeArrowheads="1"/>
          </p:cNvSpPr>
          <p:nvPr/>
        </p:nvSpPr>
        <p:spPr bwMode="auto">
          <a:xfrm>
            <a:off x="76200" y="483265"/>
            <a:ext cx="8763000"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457200" indent="-457200">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spcBef>
                <a:spcPts val="600"/>
              </a:spcBef>
              <a:spcAft>
                <a:spcPts val="600"/>
              </a:spcAft>
              <a:buFont typeface="Wingdings" panose="05000000000000000000" pitchFamily="2" charset="2"/>
              <a:buChar char="Ø"/>
            </a:pPr>
            <a:r>
              <a:rPr lang="en-US" sz="1800" b="0" dirty="0">
                <a:latin typeface="Verdana" panose="020B0604030504040204" pitchFamily="34" charset="0"/>
                <a:ea typeface="Verdana" panose="020B0604030504040204" pitchFamily="34" charset="0"/>
                <a:cs typeface="Verdana" panose="020B0604030504040204" pitchFamily="34" charset="0"/>
              </a:rPr>
              <a:t>After the </a:t>
            </a:r>
            <a:r>
              <a:rPr lang="en-US" sz="1800" b="0" i="1" dirty="0">
                <a:solidFill>
                  <a:srgbClr val="0000FF"/>
                </a:solidFill>
                <a:latin typeface="Verdana" panose="020B0604030504040204" pitchFamily="34" charset="0"/>
                <a:ea typeface="Verdana" panose="020B0604030504040204" pitchFamily="34" charset="0"/>
                <a:cs typeface="Verdana" panose="020B0604030504040204" pitchFamily="34" charset="0"/>
              </a:rPr>
              <a:t>Second AES Candidate Conference</a:t>
            </a:r>
            <a:r>
              <a:rPr lang="en-US" sz="1800" b="0" dirty="0">
                <a:latin typeface="Verdana" panose="020B0604030504040204" pitchFamily="34" charset="0"/>
                <a:ea typeface="Verdana" panose="020B0604030504040204" pitchFamily="34" charset="0"/>
                <a:cs typeface="Verdana" panose="020B0604030504040204" pitchFamily="34" charset="0"/>
              </a:rPr>
              <a:t>, which was held in Rome, NIST announced that </a:t>
            </a:r>
            <a:r>
              <a:rPr lang="en-US" sz="1800" dirty="0">
                <a:solidFill>
                  <a:srgbClr val="0000FF"/>
                </a:solidFill>
                <a:latin typeface="Verdana" panose="020B0604030504040204" pitchFamily="34" charset="0"/>
                <a:ea typeface="Verdana" panose="020B0604030504040204" pitchFamily="34" charset="0"/>
                <a:cs typeface="Verdana" panose="020B0604030504040204" pitchFamily="34" charset="0"/>
              </a:rPr>
              <a:t>5</a:t>
            </a:r>
            <a:r>
              <a:rPr lang="en-US" sz="1800" b="0" dirty="0">
                <a:latin typeface="Verdana" panose="020B0604030504040204" pitchFamily="34" charset="0"/>
                <a:ea typeface="Verdana" panose="020B0604030504040204" pitchFamily="34" charset="0"/>
                <a:cs typeface="Verdana" panose="020B0604030504040204" pitchFamily="34" charset="0"/>
              </a:rPr>
              <a:t> out of </a:t>
            </a:r>
            <a:r>
              <a:rPr lang="en-US" sz="1800" dirty="0">
                <a:solidFill>
                  <a:srgbClr val="FF0000"/>
                </a:solidFill>
                <a:latin typeface="Verdana" panose="020B0604030504040204" pitchFamily="34" charset="0"/>
                <a:ea typeface="Verdana" panose="020B0604030504040204" pitchFamily="34" charset="0"/>
                <a:cs typeface="Verdana" panose="020B0604030504040204" pitchFamily="34" charset="0"/>
              </a:rPr>
              <a:t>15</a:t>
            </a:r>
            <a:r>
              <a:rPr lang="en-US" sz="1800" b="0" dirty="0">
                <a:latin typeface="Verdana" panose="020B0604030504040204" pitchFamily="34" charset="0"/>
                <a:ea typeface="Verdana" panose="020B0604030504040204" pitchFamily="34" charset="0"/>
                <a:cs typeface="Verdana" panose="020B0604030504040204" pitchFamily="34" charset="0"/>
              </a:rPr>
              <a:t> candidates</a:t>
            </a:r>
            <a:r>
              <a:rPr lang="en-US" sz="1800" dirty="0">
                <a:latin typeface="Verdana" panose="020B0604030504040204" pitchFamily="34" charset="0"/>
                <a:ea typeface="Verdana" panose="020B0604030504040204" pitchFamily="34" charset="0"/>
                <a:cs typeface="Verdana" panose="020B0604030504040204" pitchFamily="34" charset="0"/>
              </a:rPr>
              <a:t>—MARS, </a:t>
            </a:r>
            <a:r>
              <a:rPr lang="en-US" sz="1800" dirty="0">
                <a:solidFill>
                  <a:srgbClr val="0000FF"/>
                </a:solidFill>
                <a:latin typeface="Verdana" panose="020B0604030504040204" pitchFamily="34" charset="0"/>
                <a:ea typeface="Verdana" panose="020B0604030504040204" pitchFamily="34" charset="0"/>
                <a:cs typeface="Verdana" panose="020B0604030504040204" pitchFamily="34" charset="0"/>
              </a:rPr>
              <a:t>RC6</a:t>
            </a:r>
            <a:r>
              <a:rPr lang="en-US" sz="1800" dirty="0">
                <a:latin typeface="Verdana" panose="020B0604030504040204" pitchFamily="34" charset="0"/>
                <a:ea typeface="Verdana" panose="020B0604030504040204" pitchFamily="34" charset="0"/>
                <a:cs typeface="Verdana" panose="020B0604030504040204" pitchFamily="34" charset="0"/>
              </a:rPr>
              <a:t>, </a:t>
            </a:r>
            <a:r>
              <a:rPr lang="en-US" sz="1800" dirty="0" err="1">
                <a:solidFill>
                  <a:srgbClr val="FF0000"/>
                </a:solidFill>
                <a:latin typeface="Verdana" panose="020B0604030504040204" pitchFamily="34" charset="0"/>
                <a:ea typeface="Verdana" panose="020B0604030504040204" pitchFamily="34" charset="0"/>
                <a:cs typeface="Verdana" panose="020B0604030504040204" pitchFamily="34" charset="0"/>
              </a:rPr>
              <a:t>Rijndael</a:t>
            </a:r>
            <a:r>
              <a:rPr lang="en-US" sz="1800" dirty="0">
                <a:latin typeface="Verdana" panose="020B0604030504040204" pitchFamily="34" charset="0"/>
                <a:ea typeface="Verdana" panose="020B0604030504040204" pitchFamily="34" charset="0"/>
                <a:cs typeface="Verdana" panose="020B0604030504040204" pitchFamily="34" charset="0"/>
              </a:rPr>
              <a:t>, </a:t>
            </a:r>
            <a:r>
              <a:rPr lang="en-US" sz="1800" dirty="0">
                <a:solidFill>
                  <a:srgbClr val="00CC00"/>
                </a:solidFill>
                <a:latin typeface="Verdana" panose="020B0604030504040204" pitchFamily="34" charset="0"/>
                <a:ea typeface="Verdana" panose="020B0604030504040204" pitchFamily="34" charset="0"/>
                <a:cs typeface="Verdana" panose="020B0604030504040204" pitchFamily="34" charset="0"/>
              </a:rPr>
              <a:t>Serpent</a:t>
            </a:r>
            <a:r>
              <a:rPr lang="en-US" sz="1800" dirty="0">
                <a:latin typeface="Verdana" panose="020B0604030504040204" pitchFamily="34" charset="0"/>
                <a:ea typeface="Verdana" panose="020B0604030504040204" pitchFamily="34" charset="0"/>
                <a:cs typeface="Verdana" panose="020B0604030504040204" pitchFamily="34" charset="0"/>
              </a:rPr>
              <a:t>, and </a:t>
            </a:r>
            <a:r>
              <a:rPr lang="en-US" sz="1800" dirty="0" err="1">
                <a:solidFill>
                  <a:srgbClr val="FF0000"/>
                </a:solidFill>
                <a:latin typeface="Verdana" panose="020B0604030504040204" pitchFamily="34" charset="0"/>
                <a:ea typeface="Verdana" panose="020B0604030504040204" pitchFamily="34" charset="0"/>
                <a:cs typeface="Verdana" panose="020B0604030504040204" pitchFamily="34" charset="0"/>
              </a:rPr>
              <a:t>Twofish</a:t>
            </a:r>
            <a:r>
              <a:rPr lang="en-US" sz="1800" b="0" dirty="0">
                <a:latin typeface="Verdana" panose="020B0604030504040204" pitchFamily="34" charset="0"/>
                <a:ea typeface="Verdana" panose="020B0604030504040204" pitchFamily="34" charset="0"/>
                <a:cs typeface="Verdana" panose="020B0604030504040204" pitchFamily="34" charset="0"/>
              </a:rPr>
              <a:t>— were selected as the finalists (August 1999).</a:t>
            </a:r>
          </a:p>
          <a:p>
            <a:pPr algn="just">
              <a:spcBef>
                <a:spcPts val="600"/>
              </a:spcBef>
              <a:spcAft>
                <a:spcPts val="600"/>
              </a:spcAft>
              <a:buFont typeface="Wingdings" panose="05000000000000000000" pitchFamily="2" charset="2"/>
              <a:buChar char="Ø"/>
            </a:pPr>
            <a:r>
              <a:rPr lang="en-US" sz="1800" b="0" dirty="0">
                <a:latin typeface="Verdana" panose="020B0604030504040204" pitchFamily="34" charset="0"/>
                <a:ea typeface="Verdana" panose="020B0604030504040204" pitchFamily="34" charset="0"/>
                <a:cs typeface="Verdana" panose="020B0604030504040204" pitchFamily="34" charset="0"/>
              </a:rPr>
              <a:t>After the </a:t>
            </a:r>
            <a:r>
              <a:rPr lang="en-US" sz="1800" b="0" i="1" dirty="0">
                <a:solidFill>
                  <a:srgbClr val="0000FF"/>
                </a:solidFill>
                <a:latin typeface="Verdana" panose="020B0604030504040204" pitchFamily="34" charset="0"/>
                <a:ea typeface="Verdana" panose="020B0604030504040204" pitchFamily="34" charset="0"/>
                <a:cs typeface="Verdana" panose="020B0604030504040204" pitchFamily="34" charset="0"/>
              </a:rPr>
              <a:t>Third AES Candidate Conference</a:t>
            </a:r>
            <a:r>
              <a:rPr lang="en-US" sz="1800" b="0" dirty="0">
                <a:latin typeface="Verdana" panose="020B0604030504040204" pitchFamily="34" charset="0"/>
                <a:ea typeface="Verdana" panose="020B0604030504040204" pitchFamily="34" charset="0"/>
                <a:cs typeface="Verdana" panose="020B0604030504040204" pitchFamily="34" charset="0"/>
              </a:rPr>
              <a:t>, NIST announced that </a:t>
            </a:r>
            <a:r>
              <a:rPr lang="en-US" sz="1800" b="0" dirty="0" err="1">
                <a:latin typeface="Verdana" panose="020B0604030504040204" pitchFamily="34" charset="0"/>
                <a:ea typeface="Verdana" panose="020B0604030504040204" pitchFamily="34" charset="0"/>
                <a:cs typeface="Verdana" panose="020B0604030504040204" pitchFamily="34" charset="0"/>
              </a:rPr>
              <a:t>Rijndael</a:t>
            </a:r>
            <a:r>
              <a:rPr lang="en-US" sz="1800" b="0" dirty="0">
                <a:latin typeface="Verdana" panose="020B0604030504040204" pitchFamily="34" charset="0"/>
                <a:ea typeface="Verdana" panose="020B0604030504040204" pitchFamily="34" charset="0"/>
                <a:cs typeface="Verdana" panose="020B0604030504040204" pitchFamily="34" charset="0"/>
              </a:rPr>
              <a:t> </a:t>
            </a:r>
            <a:r>
              <a:rPr lang="en-US" sz="1800" dirty="0">
                <a:solidFill>
                  <a:srgbClr val="0000FF"/>
                </a:solidFill>
                <a:latin typeface="Verdana" panose="020B0604030504040204" pitchFamily="34" charset="0"/>
                <a:ea typeface="Verdana" panose="020B0604030504040204" pitchFamily="34" charset="0"/>
                <a:cs typeface="Verdana" panose="020B0604030504040204" pitchFamily="34" charset="0"/>
              </a:rPr>
              <a:t>designed by </a:t>
            </a:r>
            <a:r>
              <a:rPr lang="en-US" sz="1800" b="0" dirty="0">
                <a:latin typeface="Verdana" panose="020B0604030504040204" pitchFamily="34" charset="0"/>
                <a:ea typeface="Verdana" panose="020B0604030504040204" pitchFamily="34" charset="0"/>
                <a:cs typeface="Verdana" panose="020B0604030504040204" pitchFamily="34" charset="0"/>
              </a:rPr>
              <a:t>Belgian researchers </a:t>
            </a:r>
            <a:r>
              <a:rPr lang="en-US" sz="1800" dirty="0">
                <a:solidFill>
                  <a:srgbClr val="FF0000"/>
                </a:solidFill>
                <a:latin typeface="Verdana" panose="020B0604030504040204" pitchFamily="34" charset="0"/>
                <a:ea typeface="Verdana" panose="020B0604030504040204" pitchFamily="34" charset="0"/>
                <a:cs typeface="Verdana" panose="020B0604030504040204" pitchFamily="34" charset="0"/>
              </a:rPr>
              <a:t>Joan </a:t>
            </a:r>
            <a:r>
              <a:rPr lang="en-US" sz="1800" dirty="0" err="1">
                <a:solidFill>
                  <a:srgbClr val="FF0000"/>
                </a:solidFill>
                <a:latin typeface="Verdana" panose="020B0604030504040204" pitchFamily="34" charset="0"/>
                <a:ea typeface="Verdana" panose="020B0604030504040204" pitchFamily="34" charset="0"/>
                <a:cs typeface="Verdana" panose="020B0604030504040204" pitchFamily="34" charset="0"/>
              </a:rPr>
              <a:t>Daemen</a:t>
            </a:r>
            <a:r>
              <a:rPr lang="en-US" sz="1800" dirty="0">
                <a:solidFill>
                  <a:srgbClr val="FF0000"/>
                </a:solidFill>
                <a:latin typeface="Verdana" panose="020B0604030504040204" pitchFamily="34" charset="0"/>
                <a:ea typeface="Verdana" panose="020B0604030504040204" pitchFamily="34" charset="0"/>
                <a:cs typeface="Verdana" panose="020B0604030504040204" pitchFamily="34" charset="0"/>
              </a:rPr>
              <a:t> </a:t>
            </a:r>
            <a:r>
              <a:rPr lang="en-US" sz="1800" b="0" dirty="0">
                <a:latin typeface="Verdana" panose="020B0604030504040204" pitchFamily="34" charset="0"/>
                <a:ea typeface="Verdana" panose="020B0604030504040204" pitchFamily="34" charset="0"/>
                <a:cs typeface="Verdana" panose="020B0604030504040204" pitchFamily="34" charset="0"/>
              </a:rPr>
              <a:t>and </a:t>
            </a:r>
            <a:r>
              <a:rPr lang="en-US" sz="1800" dirty="0">
                <a:solidFill>
                  <a:srgbClr val="FF0000"/>
                </a:solidFill>
                <a:latin typeface="Verdana" panose="020B0604030504040204" pitchFamily="34" charset="0"/>
                <a:ea typeface="Verdana" panose="020B0604030504040204" pitchFamily="34" charset="0"/>
                <a:cs typeface="Verdana" panose="020B0604030504040204" pitchFamily="34" charset="0"/>
              </a:rPr>
              <a:t>Vincent </a:t>
            </a:r>
            <a:r>
              <a:rPr lang="en-US" sz="1800" dirty="0" err="1">
                <a:solidFill>
                  <a:srgbClr val="FF0000"/>
                </a:solidFill>
                <a:latin typeface="Verdana" panose="020B0604030504040204" pitchFamily="34" charset="0"/>
                <a:ea typeface="Verdana" panose="020B0604030504040204" pitchFamily="34" charset="0"/>
                <a:cs typeface="Verdana" panose="020B0604030504040204" pitchFamily="34" charset="0"/>
              </a:rPr>
              <a:t>Rijment</a:t>
            </a:r>
            <a:r>
              <a:rPr lang="en-US" sz="1800" b="0" dirty="0">
                <a:latin typeface="Verdana" panose="020B0604030504040204" pitchFamily="34" charset="0"/>
                <a:ea typeface="Verdana" panose="020B0604030504040204" pitchFamily="34" charset="0"/>
                <a:cs typeface="Verdana" panose="020B0604030504040204" pitchFamily="34" charset="0"/>
              </a:rPr>
              <a:t>, was selected as Advanced Encryption Standard (October 2000).</a:t>
            </a:r>
          </a:p>
          <a:p>
            <a:pPr algn="just">
              <a:spcBef>
                <a:spcPts val="600"/>
              </a:spcBef>
              <a:spcAft>
                <a:spcPts val="600"/>
              </a:spcAft>
              <a:buFont typeface="Wingdings" panose="05000000000000000000" pitchFamily="2" charset="2"/>
              <a:buChar char="Ø"/>
            </a:pPr>
            <a:r>
              <a:rPr lang="en-US" sz="1800" b="0" dirty="0">
                <a:latin typeface="Verdana" panose="020B0604030504040204" pitchFamily="34" charset="0"/>
                <a:ea typeface="Verdana" panose="020B0604030504040204" pitchFamily="34" charset="0"/>
                <a:cs typeface="Verdana" panose="020B0604030504040204" pitchFamily="34" charset="0"/>
              </a:rPr>
              <a:t>In February 2001, NIST announced that a draft of the Federal Information Processing Standard (FIPS) was available for public review and comment.</a:t>
            </a:r>
          </a:p>
          <a:p>
            <a:pPr algn="just">
              <a:spcBef>
                <a:spcPts val="600"/>
              </a:spcBef>
              <a:spcAft>
                <a:spcPts val="600"/>
              </a:spcAft>
              <a:buFont typeface="Wingdings" panose="05000000000000000000" pitchFamily="2" charset="2"/>
              <a:buChar char="Ø"/>
            </a:pPr>
            <a:r>
              <a:rPr lang="en-US" sz="1800" dirty="0">
                <a:latin typeface="Verdana" panose="020B0604030504040204" pitchFamily="34" charset="0"/>
                <a:ea typeface="Verdana" panose="020B0604030504040204" pitchFamily="34" charset="0"/>
                <a:cs typeface="Verdana" panose="020B0604030504040204" pitchFamily="34" charset="0"/>
              </a:rPr>
              <a:t>Finally</a:t>
            </a:r>
            <a:r>
              <a:rPr lang="en-US" sz="1800" b="0" dirty="0">
                <a:latin typeface="Verdana" panose="020B0604030504040204" pitchFamily="34" charset="0"/>
                <a:ea typeface="Verdana" panose="020B0604030504040204" pitchFamily="34" charset="0"/>
                <a:cs typeface="Verdana" panose="020B0604030504040204" pitchFamily="34" charset="0"/>
              </a:rPr>
              <a:t>, </a:t>
            </a:r>
            <a:r>
              <a:rPr lang="en-US" sz="1800" dirty="0">
                <a:solidFill>
                  <a:srgbClr val="FF0000"/>
                </a:solidFill>
                <a:latin typeface="Verdana" panose="020B0604030504040204" pitchFamily="34" charset="0"/>
                <a:ea typeface="Verdana" panose="020B0604030504040204" pitchFamily="34" charset="0"/>
                <a:cs typeface="Verdana" panose="020B0604030504040204" pitchFamily="34" charset="0"/>
              </a:rPr>
              <a:t>AES was published </a:t>
            </a:r>
            <a:r>
              <a:rPr lang="en-US" sz="1800" b="0" dirty="0">
                <a:latin typeface="Verdana" panose="020B0604030504040204" pitchFamily="34" charset="0"/>
                <a:ea typeface="Verdana" panose="020B0604030504040204" pitchFamily="34" charset="0"/>
                <a:cs typeface="Verdana" panose="020B0604030504040204" pitchFamily="34" charset="0"/>
              </a:rPr>
              <a:t>as FIPS 197 in the Federal Register </a:t>
            </a:r>
            <a:r>
              <a:rPr lang="en-US" sz="1800" dirty="0">
                <a:solidFill>
                  <a:srgbClr val="0000FF"/>
                </a:solidFill>
                <a:latin typeface="Verdana" panose="020B0604030504040204" pitchFamily="34" charset="0"/>
                <a:ea typeface="Verdana" panose="020B0604030504040204" pitchFamily="34" charset="0"/>
                <a:cs typeface="Verdana" panose="020B0604030504040204" pitchFamily="34" charset="0"/>
              </a:rPr>
              <a:t>in December 2001</a:t>
            </a:r>
            <a:r>
              <a:rPr lang="en-US" sz="1800" b="0" dirty="0">
                <a:latin typeface="Verdana" panose="020B0604030504040204" pitchFamily="34" charset="0"/>
                <a:ea typeface="Verdana" panose="020B0604030504040204" pitchFamily="34" charset="0"/>
                <a:cs typeface="Verdana" panose="020B0604030504040204" pitchFamily="34" charset="0"/>
              </a:rPr>
              <a:t>.</a:t>
            </a:r>
          </a:p>
          <a:p>
            <a:pPr algn="just">
              <a:spcBef>
                <a:spcPts val="600"/>
              </a:spcBef>
              <a:spcAft>
                <a:spcPts val="600"/>
              </a:spcAft>
              <a:buFont typeface="Wingdings" panose="05000000000000000000" pitchFamily="2" charset="2"/>
              <a:buChar char="Ø"/>
            </a:pPr>
            <a:endParaRPr lang="en-US" sz="1800" b="0" dirty="0">
              <a:latin typeface="Verdana" panose="020B0604030504040204" pitchFamily="34" charset="0"/>
              <a:ea typeface="Verdana" panose="020B0604030504040204" pitchFamily="34" charset="0"/>
              <a:cs typeface="Verdana" panose="020B0604030504040204" pitchFamily="34" charset="0"/>
            </a:endParaRPr>
          </a:p>
          <a:p>
            <a:pPr>
              <a:spcBef>
                <a:spcPts val="600"/>
              </a:spcBef>
              <a:spcAft>
                <a:spcPts val="600"/>
              </a:spcAft>
              <a:buFont typeface="Wingdings" panose="05000000000000000000" pitchFamily="2" charset="2"/>
              <a:buChar char="Ø"/>
            </a:pPr>
            <a:endParaRPr lang="en-US" sz="1800" b="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0181166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11"/>
          <p:cNvSpPr>
            <a:spLocks noChangeArrowheads="1"/>
          </p:cNvSpPr>
          <p:nvPr/>
        </p:nvSpPr>
        <p:spPr bwMode="auto">
          <a:xfrm>
            <a:off x="0" y="0"/>
            <a:ext cx="9144000"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2000">
                <a:latin typeface="Verdana" pitchFamily="34" charset="0"/>
                <a:ea typeface="Verdana" pitchFamily="34" charset="0"/>
                <a:cs typeface="Verdana" pitchFamily="34" charset="0"/>
              </a:rPr>
              <a:t>Components of a Modern Block Ciphers:</a:t>
            </a:r>
          </a:p>
        </p:txBody>
      </p:sp>
      <p:sp>
        <p:nvSpPr>
          <p:cNvPr id="7" name="Rectangle 11"/>
          <p:cNvSpPr>
            <a:spLocks noChangeArrowheads="1"/>
          </p:cNvSpPr>
          <p:nvPr/>
        </p:nvSpPr>
        <p:spPr bwMode="auto">
          <a:xfrm>
            <a:off x="76200" y="609600"/>
            <a:ext cx="8839200" cy="3432175"/>
          </a:xfrm>
          <a:prstGeom prst="rect">
            <a:avLst/>
          </a:prstGeom>
          <a:noFill/>
          <a:ln w="9525">
            <a:noFill/>
            <a:miter lim="800000"/>
            <a:headEnd/>
            <a:tailEnd/>
          </a:ln>
        </p:spPr>
        <p:txBody>
          <a:bodyPr anchor="ctr">
            <a:spAutoFit/>
          </a:bodyPr>
          <a:lstStyle/>
          <a:p>
            <a:pPr marL="457200" indent="-457200" algn="just">
              <a:spcBef>
                <a:spcPts val="600"/>
              </a:spcBef>
              <a:spcAft>
                <a:spcPts val="600"/>
              </a:spcAft>
              <a:buFont typeface="Wingdings" charset="2"/>
              <a:buChar char="Ø"/>
              <a:tabLst>
                <a:tab pos="685800" algn="l"/>
              </a:tabLst>
              <a:defRPr/>
            </a:pPr>
            <a:r>
              <a:rPr lang="en-US" sz="1800" b="0" dirty="0">
                <a:latin typeface="Verdana" pitchFamily="34" charset="0"/>
                <a:ea typeface="Verdana" pitchFamily="34" charset="0"/>
                <a:cs typeface="Verdana" pitchFamily="34" charset="0"/>
              </a:rPr>
              <a:t>Modern block ciphers normally are keyed substitution ciphers in which the key allows only partial mappings from the possible inputs to the possible outputs. </a:t>
            </a:r>
          </a:p>
          <a:p>
            <a:pPr marL="457200" indent="-457200" algn="just">
              <a:spcBef>
                <a:spcPts val="600"/>
              </a:spcBef>
              <a:spcAft>
                <a:spcPts val="600"/>
              </a:spcAft>
              <a:buFont typeface="Wingdings" charset="2"/>
              <a:buChar char="Ø"/>
              <a:tabLst>
                <a:tab pos="685800" algn="l"/>
              </a:tabLst>
              <a:defRPr/>
            </a:pPr>
            <a:r>
              <a:rPr lang="en-US" sz="1800" b="0" dirty="0">
                <a:latin typeface="Verdana" pitchFamily="34" charset="0"/>
                <a:ea typeface="Verdana" pitchFamily="34" charset="0"/>
                <a:cs typeface="Verdana" pitchFamily="34" charset="0"/>
              </a:rPr>
              <a:t>However, modern block ciphers normally are not designed as a single unit.</a:t>
            </a:r>
          </a:p>
          <a:p>
            <a:pPr marL="457200" indent="-457200" algn="just">
              <a:spcBef>
                <a:spcPts val="600"/>
              </a:spcBef>
              <a:spcAft>
                <a:spcPts val="600"/>
              </a:spcAft>
              <a:buFont typeface="Wingdings" charset="2"/>
              <a:buChar char="Ø"/>
              <a:tabLst>
                <a:tab pos="685800" algn="l"/>
              </a:tabLst>
              <a:defRPr/>
            </a:pPr>
            <a:r>
              <a:rPr lang="en-US" sz="1800" b="0" dirty="0">
                <a:latin typeface="Verdana" pitchFamily="34" charset="0"/>
                <a:ea typeface="Verdana" pitchFamily="34" charset="0"/>
                <a:cs typeface="Verdana" pitchFamily="34" charset="0"/>
              </a:rPr>
              <a:t>To provide the required properties of a modern block cipher, such as </a:t>
            </a:r>
            <a:r>
              <a:rPr lang="en-US" sz="1800" b="0" dirty="0">
                <a:solidFill>
                  <a:srgbClr val="FF0000"/>
                </a:solidFill>
                <a:latin typeface="Verdana" pitchFamily="34" charset="0"/>
                <a:ea typeface="Verdana" pitchFamily="34" charset="0"/>
                <a:cs typeface="Verdana" pitchFamily="34" charset="0"/>
              </a:rPr>
              <a:t>diffusion</a:t>
            </a:r>
            <a:r>
              <a:rPr lang="en-US" sz="1800" b="0" dirty="0">
                <a:latin typeface="Verdana" pitchFamily="34" charset="0"/>
                <a:ea typeface="Verdana" pitchFamily="34" charset="0"/>
                <a:cs typeface="Verdana" pitchFamily="34" charset="0"/>
              </a:rPr>
              <a:t> and </a:t>
            </a:r>
            <a:r>
              <a:rPr lang="en-US" sz="1800" b="0" dirty="0">
                <a:solidFill>
                  <a:srgbClr val="FF0000"/>
                </a:solidFill>
                <a:latin typeface="Verdana" pitchFamily="34" charset="0"/>
                <a:ea typeface="Verdana" pitchFamily="34" charset="0"/>
                <a:cs typeface="Verdana" pitchFamily="34" charset="0"/>
              </a:rPr>
              <a:t>confusion</a:t>
            </a:r>
            <a:r>
              <a:rPr lang="en-US" sz="1800" b="0" dirty="0">
                <a:latin typeface="Verdana" pitchFamily="34" charset="0"/>
                <a:ea typeface="Verdana" pitchFamily="34" charset="0"/>
                <a:cs typeface="Verdana" pitchFamily="34" charset="0"/>
              </a:rPr>
              <a:t>, a modern block cipher is made of a combination of several units:</a:t>
            </a:r>
          </a:p>
          <a:p>
            <a:pPr marL="1379538" indent="-388938">
              <a:buFont typeface="Wingdings" charset="2"/>
              <a:buChar char="q"/>
              <a:tabLst>
                <a:tab pos="685800" algn="l"/>
              </a:tabLst>
              <a:defRPr/>
            </a:pPr>
            <a:r>
              <a:rPr lang="en-US" sz="1500" b="0" dirty="0">
                <a:latin typeface="Verdana" pitchFamily="34" charset="0"/>
                <a:ea typeface="Verdana" pitchFamily="34" charset="0"/>
                <a:cs typeface="Verdana" pitchFamily="34" charset="0"/>
              </a:rPr>
              <a:t>Transposition units (called P-boxes)</a:t>
            </a:r>
          </a:p>
          <a:p>
            <a:pPr marL="1379538" indent="-388938">
              <a:buFont typeface="Wingdings" charset="2"/>
              <a:buChar char="q"/>
              <a:tabLst>
                <a:tab pos="685800" algn="l"/>
              </a:tabLst>
              <a:defRPr/>
            </a:pPr>
            <a:r>
              <a:rPr lang="en-US" sz="1500" b="0" dirty="0">
                <a:latin typeface="Verdana" pitchFamily="34" charset="0"/>
                <a:ea typeface="Verdana" pitchFamily="34" charset="0"/>
                <a:cs typeface="Verdana" pitchFamily="34" charset="0"/>
              </a:rPr>
              <a:t>Substitution units (called S-boxes)</a:t>
            </a:r>
          </a:p>
          <a:p>
            <a:pPr marL="1379538" indent="-388938">
              <a:buFont typeface="Wingdings" charset="2"/>
              <a:buChar char="q"/>
              <a:defRPr/>
            </a:pPr>
            <a:r>
              <a:rPr lang="en-US" sz="1500" b="0" dirty="0">
                <a:latin typeface="Verdana" pitchFamily="34" charset="0"/>
                <a:ea typeface="Verdana" pitchFamily="34" charset="0"/>
                <a:cs typeface="Verdana" pitchFamily="34" charset="0"/>
              </a:rPr>
              <a:t>Some other units</a:t>
            </a:r>
          </a:p>
        </p:txBody>
      </p:sp>
      <p:sp>
        <p:nvSpPr>
          <p:cNvPr id="2" name="Slide Number Placeholder 1"/>
          <p:cNvSpPr>
            <a:spLocks noGrp="1"/>
          </p:cNvSpPr>
          <p:nvPr>
            <p:ph type="sldNum" sz="quarter" idx="10"/>
          </p:nvPr>
        </p:nvSpPr>
        <p:spPr/>
        <p:txBody>
          <a:bodyPr/>
          <a:lstStyle/>
          <a:p>
            <a:pPr>
              <a:defRPr/>
            </a:pPr>
            <a:r>
              <a:rPr lang="en-US" smtClean="0">
                <a:solidFill>
                  <a:srgbClr val="0000FF"/>
                </a:solidFill>
              </a:rPr>
              <a:t>Slide-</a:t>
            </a:r>
            <a:fld id="{89CDD838-E7E1-4729-B91C-65DBF479667D}" type="slidenum">
              <a:rPr lang="en-US" smtClean="0"/>
              <a:pPr>
                <a:defRPr/>
              </a:pPr>
              <a:t>3</a:t>
            </a:fld>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1"/>
          <p:cNvSpPr txBox="1">
            <a:spLocks noGrp="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1" hangingPunct="1"/>
            <a:r>
              <a:rPr lang="en-US" sz="1200"/>
              <a:t>11.</a:t>
            </a:r>
            <a:fld id="{4294E63B-D4CC-4656-81F7-9BD27B0F02E9}" type="slidenum">
              <a:rPr lang="en-US" sz="1200"/>
              <a:pPr eaLnBrk="1" hangingPunct="1"/>
              <a:t>30</a:t>
            </a:fld>
            <a:endParaRPr lang="en-US" sz="1200"/>
          </a:p>
        </p:txBody>
      </p:sp>
      <p:pic>
        <p:nvPicPr>
          <p:cNvPr id="12291" name="Picture 18" descr="wh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775" y="3292475"/>
            <a:ext cx="1905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Rectangle 11"/>
          <p:cNvSpPr>
            <a:spLocks noChangeArrowheads="1"/>
          </p:cNvSpPr>
          <p:nvPr/>
        </p:nvSpPr>
        <p:spPr bwMode="auto">
          <a:xfrm>
            <a:off x="0" y="0"/>
            <a:ext cx="9144000"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GB" altLang="en-US" sz="2000" dirty="0" smtClean="0">
                <a:latin typeface="Verdana" panose="020B0604030504040204" pitchFamily="34" charset="0"/>
                <a:ea typeface="Verdana" panose="020B0604030504040204" pitchFamily="34" charset="0"/>
                <a:cs typeface="Verdana" panose="020B0604030504040204" pitchFamily="34" charset="0"/>
              </a:rPr>
              <a:t>Features of AES</a:t>
            </a:r>
            <a:r>
              <a:rPr lang="en-GB" altLang="en-US" sz="2000" dirty="0">
                <a:latin typeface="Verdana" panose="020B0604030504040204" pitchFamily="34" charset="0"/>
                <a:ea typeface="Verdana" panose="020B0604030504040204" pitchFamily="34" charset="0"/>
                <a:cs typeface="Verdana" panose="020B0604030504040204" pitchFamily="34" charset="0"/>
              </a:rPr>
              <a:t>:</a:t>
            </a:r>
            <a:endParaRPr lang="en-US" alt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6149" name="Rectangle 17"/>
          <p:cNvSpPr>
            <a:spLocks noChangeArrowheads="1"/>
          </p:cNvSpPr>
          <p:nvPr/>
        </p:nvSpPr>
        <p:spPr bwMode="auto">
          <a:xfrm>
            <a:off x="76200" y="599785"/>
            <a:ext cx="8763000" cy="4370427"/>
          </a:xfrm>
          <a:prstGeom prst="rect">
            <a:avLst/>
          </a:prstGeom>
          <a:noFill/>
          <a:ln w="9525">
            <a:noFill/>
            <a:miter lim="800000"/>
            <a:headEnd/>
            <a:tailEnd/>
          </a:ln>
        </p:spPr>
        <p:txBody>
          <a:bodyPr anchor="t" anchorCtr="0">
            <a:spAutoFit/>
          </a:bodyPr>
          <a:lstStyle/>
          <a:p>
            <a:pPr marL="457200" indent="-457200" algn="just">
              <a:spcBef>
                <a:spcPts val="600"/>
              </a:spcBef>
              <a:spcAft>
                <a:spcPts val="600"/>
              </a:spcAft>
              <a:buFont typeface="Wingdings" pitchFamily="2" charset="2"/>
              <a:buChar char="Ø"/>
              <a:defRPr/>
            </a:pPr>
            <a:r>
              <a:rPr lang="en-US" sz="1800" dirty="0" smtClean="0">
                <a:ln>
                  <a:solidFill>
                    <a:srgbClr val="FF0000"/>
                  </a:solidFill>
                </a:ln>
                <a:solidFill>
                  <a:srgbClr val="FF0000"/>
                </a:solidFill>
                <a:latin typeface="Verdana" pitchFamily="34" charset="0"/>
              </a:rPr>
              <a:t>The features that </a:t>
            </a:r>
            <a:r>
              <a:rPr lang="en-US" sz="1800" dirty="0">
                <a:ln>
                  <a:solidFill>
                    <a:srgbClr val="FF0000"/>
                  </a:solidFill>
                </a:ln>
                <a:solidFill>
                  <a:srgbClr val="FF0000"/>
                </a:solidFill>
                <a:latin typeface="Verdana" pitchFamily="34" charset="0"/>
              </a:rPr>
              <a:t>make </a:t>
            </a:r>
            <a:r>
              <a:rPr lang="en-US" sz="1800" dirty="0" smtClean="0">
                <a:ln>
                  <a:solidFill>
                    <a:srgbClr val="FF0000"/>
                  </a:solidFill>
                </a:ln>
                <a:solidFill>
                  <a:srgbClr val="FF0000"/>
                </a:solidFill>
                <a:latin typeface="Verdana" pitchFamily="34" charset="0"/>
              </a:rPr>
              <a:t>AES a </a:t>
            </a:r>
            <a:r>
              <a:rPr lang="en-US" sz="1800" dirty="0">
                <a:ln>
                  <a:solidFill>
                    <a:srgbClr val="FF0000"/>
                  </a:solidFill>
                </a:ln>
                <a:solidFill>
                  <a:srgbClr val="FF0000"/>
                </a:solidFill>
                <a:latin typeface="Verdana" pitchFamily="34" charset="0"/>
              </a:rPr>
              <a:t>unique </a:t>
            </a:r>
            <a:r>
              <a:rPr lang="en-US" sz="1800" dirty="0" smtClean="0">
                <a:ln>
                  <a:solidFill>
                    <a:srgbClr val="FF0000"/>
                  </a:solidFill>
                </a:ln>
                <a:solidFill>
                  <a:srgbClr val="FF0000"/>
                </a:solidFill>
                <a:latin typeface="Verdana" pitchFamily="34" charset="0"/>
              </a:rPr>
              <a:t>algorithm are:</a:t>
            </a:r>
            <a:endParaRPr lang="en-US" sz="1800" b="0" dirty="0" smtClean="0">
              <a:latin typeface="Verdana" pitchFamily="34" charset="0"/>
              <a:ea typeface="Verdana" pitchFamily="34" charset="0"/>
              <a:cs typeface="Verdana" pitchFamily="34" charset="0"/>
            </a:endParaRPr>
          </a:p>
          <a:p>
            <a:pPr marL="682625" indent="-342900">
              <a:spcBef>
                <a:spcPts val="600"/>
              </a:spcBef>
              <a:spcAft>
                <a:spcPts val="600"/>
              </a:spcAft>
              <a:buFont typeface="+mj-lt"/>
              <a:buAutoNum type="arabicPeriod"/>
            </a:pPr>
            <a:r>
              <a:rPr lang="en-US" sz="2000" b="0" dirty="0" smtClean="0">
                <a:latin typeface="Verdana" panose="020B0604030504040204" pitchFamily="34" charset="0"/>
                <a:ea typeface="Verdana" panose="020B0604030504040204" pitchFamily="34" charset="0"/>
              </a:rPr>
              <a:t>It </a:t>
            </a:r>
            <a:r>
              <a:rPr lang="en-US" sz="2000" b="0" dirty="0">
                <a:latin typeface="Verdana" panose="020B0604030504040204" pitchFamily="34" charset="0"/>
                <a:ea typeface="Verdana" panose="020B0604030504040204" pitchFamily="34" charset="0"/>
              </a:rPr>
              <a:t>uses Substitution and Permutations, also called SP Networks.</a:t>
            </a:r>
            <a:endParaRPr lang="en-US" sz="2000" dirty="0">
              <a:latin typeface="Verdana" panose="020B0604030504040204" pitchFamily="34" charset="0"/>
              <a:ea typeface="Verdana" panose="020B0604030504040204" pitchFamily="34" charset="0"/>
            </a:endParaRPr>
          </a:p>
          <a:p>
            <a:pPr marL="682625" indent="-342900">
              <a:spcBef>
                <a:spcPts val="600"/>
              </a:spcBef>
              <a:spcAft>
                <a:spcPts val="600"/>
              </a:spcAft>
              <a:buFont typeface="+mj-lt"/>
              <a:buAutoNum type="arabicPeriod"/>
            </a:pPr>
            <a:r>
              <a:rPr lang="en-US" sz="2000" b="0" dirty="0" smtClean="0">
                <a:latin typeface="Verdana" panose="020B0604030504040204" pitchFamily="34" charset="0"/>
                <a:ea typeface="Verdana" panose="020B0604030504040204" pitchFamily="34" charset="0"/>
              </a:rPr>
              <a:t>A </a:t>
            </a:r>
            <a:r>
              <a:rPr lang="en-US" sz="2000" b="0" dirty="0">
                <a:latin typeface="Verdana" panose="020B0604030504040204" pitchFamily="34" charset="0"/>
                <a:ea typeface="Verdana" panose="020B0604030504040204" pitchFamily="34" charset="0"/>
              </a:rPr>
              <a:t>single key is expanded to be used in multiple rounds.</a:t>
            </a:r>
            <a:endParaRPr lang="en-US" sz="2000" dirty="0">
              <a:latin typeface="Verdana" panose="020B0604030504040204" pitchFamily="34" charset="0"/>
              <a:ea typeface="Verdana" panose="020B0604030504040204" pitchFamily="34" charset="0"/>
            </a:endParaRPr>
          </a:p>
          <a:p>
            <a:pPr marL="682625" indent="-342900">
              <a:spcBef>
                <a:spcPts val="600"/>
              </a:spcBef>
              <a:spcAft>
                <a:spcPts val="600"/>
              </a:spcAft>
              <a:buFont typeface="+mj-lt"/>
              <a:buAutoNum type="arabicPeriod"/>
            </a:pPr>
            <a:r>
              <a:rPr lang="en-US" sz="2000" b="0" dirty="0" smtClean="0">
                <a:latin typeface="Verdana" panose="020B0604030504040204" pitchFamily="34" charset="0"/>
                <a:ea typeface="Verdana" panose="020B0604030504040204" pitchFamily="34" charset="0"/>
              </a:rPr>
              <a:t>AES </a:t>
            </a:r>
            <a:r>
              <a:rPr lang="en-US" sz="2000" b="0" dirty="0">
                <a:latin typeface="Verdana" panose="020B0604030504040204" pitchFamily="34" charset="0"/>
                <a:ea typeface="Verdana" panose="020B0604030504040204" pitchFamily="34" charset="0"/>
              </a:rPr>
              <a:t>performs on byte data, instead of bit data.</a:t>
            </a:r>
            <a:endParaRPr lang="en-US" sz="2000" dirty="0">
              <a:latin typeface="Verdana" panose="020B0604030504040204" pitchFamily="34" charset="0"/>
              <a:ea typeface="Verdana" panose="020B0604030504040204" pitchFamily="34" charset="0"/>
            </a:endParaRPr>
          </a:p>
          <a:p>
            <a:pPr marL="682625" indent="-342900">
              <a:spcBef>
                <a:spcPts val="600"/>
              </a:spcBef>
              <a:spcAft>
                <a:spcPts val="600"/>
              </a:spcAft>
              <a:buFont typeface="+mj-lt"/>
              <a:buAutoNum type="arabicPeriod"/>
            </a:pPr>
            <a:r>
              <a:rPr lang="en-US" sz="2000" b="0" dirty="0" smtClean="0">
                <a:latin typeface="Verdana" panose="020B0604030504040204" pitchFamily="34" charset="0"/>
                <a:ea typeface="Verdana" panose="020B0604030504040204" pitchFamily="34" charset="0"/>
              </a:rPr>
              <a:t>No</a:t>
            </a:r>
            <a:r>
              <a:rPr lang="en-US" sz="2000" b="0" dirty="0">
                <a:latin typeface="Verdana" panose="020B0604030504040204" pitchFamily="34" charset="0"/>
                <a:ea typeface="Verdana" panose="020B0604030504040204" pitchFamily="34" charset="0"/>
              </a:rPr>
              <a:t>. of rounds is dependent on key length.</a:t>
            </a:r>
            <a:endParaRPr lang="en-US" sz="2000" dirty="0">
              <a:latin typeface="Verdana" panose="020B0604030504040204" pitchFamily="34" charset="0"/>
              <a:ea typeface="Verdana" panose="020B0604030504040204" pitchFamily="34" charset="0"/>
            </a:endParaRPr>
          </a:p>
          <a:p>
            <a:pPr marL="682625" indent="-342900">
              <a:spcBef>
                <a:spcPts val="600"/>
              </a:spcBef>
              <a:spcAft>
                <a:spcPts val="600"/>
              </a:spcAft>
              <a:buFont typeface="+mj-lt"/>
              <a:buAutoNum type="arabicPeriod"/>
            </a:pPr>
            <a:r>
              <a:rPr lang="en-US" sz="2000" b="0" dirty="0" smtClean="0">
                <a:latin typeface="Verdana" panose="020B0604030504040204" pitchFamily="34" charset="0"/>
                <a:ea typeface="Verdana" panose="020B0604030504040204" pitchFamily="34" charset="0"/>
              </a:rPr>
              <a:t>Three different key length:</a:t>
            </a:r>
          </a:p>
          <a:p>
            <a:pPr marL="1030288" indent="-404813">
              <a:spcBef>
                <a:spcPts val="600"/>
              </a:spcBef>
              <a:spcAft>
                <a:spcPts val="600"/>
              </a:spcAft>
              <a:buFont typeface="Wingdings" panose="05000000000000000000" pitchFamily="2" charset="2"/>
              <a:buChar char="v"/>
            </a:pPr>
            <a:r>
              <a:rPr lang="en-US" sz="2000" b="0" dirty="0" smtClean="0">
                <a:latin typeface="Verdana" panose="020B0604030504040204" pitchFamily="34" charset="0"/>
                <a:ea typeface="Verdana" panose="020B0604030504040204" pitchFamily="34" charset="0"/>
              </a:rPr>
              <a:t>128-bit </a:t>
            </a:r>
            <a:r>
              <a:rPr lang="en-US" sz="2000" b="0" dirty="0">
                <a:latin typeface="Verdana" panose="020B0604030504040204" pitchFamily="34" charset="0"/>
                <a:ea typeface="Verdana" panose="020B0604030504040204" pitchFamily="34" charset="0"/>
              </a:rPr>
              <a:t>Key </a:t>
            </a:r>
            <a:r>
              <a:rPr lang="en-US" sz="2000" b="0" dirty="0" smtClean="0">
                <a:latin typeface="Verdana" panose="020B0604030504040204" pitchFamily="34" charset="0"/>
                <a:ea typeface="Verdana" panose="020B0604030504040204" pitchFamily="34" charset="0"/>
              </a:rPr>
              <a:t>Length uses 10 </a:t>
            </a:r>
            <a:r>
              <a:rPr lang="en-US" sz="2000" b="0" dirty="0">
                <a:latin typeface="Verdana" panose="020B0604030504040204" pitchFamily="34" charset="0"/>
                <a:ea typeface="Verdana" panose="020B0604030504040204" pitchFamily="34" charset="0"/>
              </a:rPr>
              <a:t>rounds</a:t>
            </a:r>
            <a:endParaRPr lang="en-US" sz="2000" dirty="0">
              <a:latin typeface="Verdana" panose="020B0604030504040204" pitchFamily="34" charset="0"/>
              <a:ea typeface="Verdana" panose="020B0604030504040204" pitchFamily="34" charset="0"/>
            </a:endParaRPr>
          </a:p>
          <a:p>
            <a:pPr marL="1030288" indent="-404813">
              <a:spcBef>
                <a:spcPts val="600"/>
              </a:spcBef>
              <a:spcAft>
                <a:spcPts val="600"/>
              </a:spcAft>
              <a:buFont typeface="Wingdings" panose="05000000000000000000" pitchFamily="2" charset="2"/>
              <a:buChar char="v"/>
            </a:pPr>
            <a:r>
              <a:rPr lang="en-US" sz="2000" b="0" dirty="0">
                <a:latin typeface="Verdana" panose="020B0604030504040204" pitchFamily="34" charset="0"/>
                <a:ea typeface="Verdana" panose="020B0604030504040204" pitchFamily="34" charset="0"/>
              </a:rPr>
              <a:t>192-bit Key </a:t>
            </a:r>
            <a:r>
              <a:rPr lang="en-US" sz="2000" b="0" dirty="0" smtClean="0">
                <a:latin typeface="Verdana" panose="020B0604030504040204" pitchFamily="34" charset="0"/>
                <a:ea typeface="Verdana" panose="020B0604030504040204" pitchFamily="34" charset="0"/>
              </a:rPr>
              <a:t>Length uses 12 </a:t>
            </a:r>
            <a:r>
              <a:rPr lang="en-US" sz="2000" b="0" dirty="0">
                <a:latin typeface="Verdana" panose="020B0604030504040204" pitchFamily="34" charset="0"/>
                <a:ea typeface="Verdana" panose="020B0604030504040204" pitchFamily="34" charset="0"/>
              </a:rPr>
              <a:t>rounds</a:t>
            </a:r>
            <a:endParaRPr lang="en-US" sz="2000" dirty="0">
              <a:latin typeface="Verdana" panose="020B0604030504040204" pitchFamily="34" charset="0"/>
              <a:ea typeface="Verdana" panose="020B0604030504040204" pitchFamily="34" charset="0"/>
            </a:endParaRPr>
          </a:p>
          <a:p>
            <a:pPr marL="1030288" indent="-404813">
              <a:spcBef>
                <a:spcPts val="600"/>
              </a:spcBef>
              <a:spcAft>
                <a:spcPts val="600"/>
              </a:spcAft>
              <a:buFont typeface="Wingdings" panose="05000000000000000000" pitchFamily="2" charset="2"/>
              <a:buChar char="v"/>
            </a:pPr>
            <a:r>
              <a:rPr lang="en-US" sz="2000" b="0" dirty="0">
                <a:latin typeface="Verdana" panose="020B0604030504040204" pitchFamily="34" charset="0"/>
                <a:ea typeface="Verdana" panose="020B0604030504040204" pitchFamily="34" charset="0"/>
              </a:rPr>
              <a:t>256-bit Key </a:t>
            </a:r>
            <a:r>
              <a:rPr lang="en-US" sz="2000" b="0" dirty="0" smtClean="0">
                <a:latin typeface="Verdana" panose="020B0604030504040204" pitchFamily="34" charset="0"/>
                <a:ea typeface="Verdana" panose="020B0604030504040204" pitchFamily="34" charset="0"/>
              </a:rPr>
              <a:t>Length uses 14 rounds</a:t>
            </a:r>
            <a:endParaRPr lang="en-US" sz="20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31976798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1"/>
          <p:cNvSpPr txBox="1">
            <a:spLocks noGrp="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1" hangingPunct="1"/>
            <a:r>
              <a:rPr lang="en-US" sz="1200"/>
              <a:t>11.</a:t>
            </a:r>
            <a:fld id="{4294E63B-D4CC-4656-81F7-9BD27B0F02E9}" type="slidenum">
              <a:rPr lang="en-US" sz="1200"/>
              <a:pPr eaLnBrk="1" hangingPunct="1"/>
              <a:t>31</a:t>
            </a:fld>
            <a:endParaRPr lang="en-US" sz="1200"/>
          </a:p>
        </p:txBody>
      </p:sp>
      <p:pic>
        <p:nvPicPr>
          <p:cNvPr id="12291" name="Picture 18" descr="wh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775" y="3292475"/>
            <a:ext cx="1905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Rectangle 11"/>
          <p:cNvSpPr>
            <a:spLocks noChangeArrowheads="1"/>
          </p:cNvSpPr>
          <p:nvPr/>
        </p:nvSpPr>
        <p:spPr bwMode="auto">
          <a:xfrm>
            <a:off x="0" y="0"/>
            <a:ext cx="9144000"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GB" altLang="en-US" sz="2000">
                <a:latin typeface="Verdana" panose="020B0604030504040204" pitchFamily="34" charset="0"/>
                <a:ea typeface="Verdana" panose="020B0604030504040204" pitchFamily="34" charset="0"/>
                <a:cs typeface="Verdana" panose="020B0604030504040204" pitchFamily="34" charset="0"/>
              </a:rPr>
              <a:t>Criteria Defined by NIST for AES:</a:t>
            </a:r>
            <a:endParaRPr lang="en-US" altLang="en-US" sz="2000">
              <a:latin typeface="Verdana" panose="020B0604030504040204" pitchFamily="34" charset="0"/>
              <a:ea typeface="Verdana" panose="020B0604030504040204" pitchFamily="34" charset="0"/>
              <a:cs typeface="Verdana" panose="020B0604030504040204" pitchFamily="34" charset="0"/>
            </a:endParaRPr>
          </a:p>
        </p:txBody>
      </p:sp>
      <p:sp>
        <p:nvSpPr>
          <p:cNvPr id="6149" name="Rectangle 17"/>
          <p:cNvSpPr>
            <a:spLocks noChangeArrowheads="1"/>
          </p:cNvSpPr>
          <p:nvPr/>
        </p:nvSpPr>
        <p:spPr bwMode="auto">
          <a:xfrm>
            <a:off x="76200" y="528865"/>
            <a:ext cx="8763000" cy="5139869"/>
          </a:xfrm>
          <a:prstGeom prst="rect">
            <a:avLst/>
          </a:prstGeom>
          <a:noFill/>
          <a:ln w="9525">
            <a:noFill/>
            <a:miter lim="800000"/>
            <a:headEnd/>
            <a:tailEnd/>
          </a:ln>
        </p:spPr>
        <p:txBody>
          <a:bodyPr anchor="ctr">
            <a:spAutoFit/>
          </a:bodyPr>
          <a:lstStyle/>
          <a:p>
            <a:pPr marL="457200" indent="-457200" algn="just">
              <a:spcBef>
                <a:spcPts val="600"/>
              </a:spcBef>
              <a:spcAft>
                <a:spcPts val="600"/>
              </a:spcAft>
              <a:buFont typeface="Wingdings" pitchFamily="2" charset="2"/>
              <a:buChar char="Ø"/>
              <a:defRPr/>
            </a:pPr>
            <a:r>
              <a:rPr lang="en-US" sz="1800" b="0" dirty="0">
                <a:latin typeface="Verdana" pitchFamily="34" charset="0"/>
                <a:ea typeface="Verdana" pitchFamily="34" charset="0"/>
                <a:cs typeface="Verdana" pitchFamily="34" charset="0"/>
              </a:rPr>
              <a:t>The criteria defined by NIST for selecting AES </a:t>
            </a:r>
            <a:r>
              <a:rPr lang="en-US" sz="1800" dirty="0">
                <a:latin typeface="Verdana" pitchFamily="34" charset="0"/>
                <a:ea typeface="Verdana" pitchFamily="34" charset="0"/>
                <a:cs typeface="Verdana" pitchFamily="34" charset="0"/>
              </a:rPr>
              <a:t>fall into</a:t>
            </a:r>
            <a:r>
              <a:rPr lang="en-US" sz="1800" b="0" dirty="0">
                <a:latin typeface="Verdana" pitchFamily="34" charset="0"/>
                <a:ea typeface="Verdana" pitchFamily="34" charset="0"/>
                <a:cs typeface="Verdana" pitchFamily="34" charset="0"/>
              </a:rPr>
              <a:t> </a:t>
            </a:r>
            <a:r>
              <a:rPr lang="en-US" sz="1800" dirty="0">
                <a:solidFill>
                  <a:srgbClr val="00CC00"/>
                </a:solidFill>
                <a:latin typeface="Verdana" pitchFamily="34" charset="0"/>
                <a:ea typeface="Verdana" pitchFamily="34" charset="0"/>
                <a:cs typeface="Verdana" pitchFamily="34" charset="0"/>
              </a:rPr>
              <a:t>three areas</a:t>
            </a:r>
            <a:r>
              <a:rPr lang="en-US" sz="1800" b="0" dirty="0">
                <a:latin typeface="Verdana" pitchFamily="34" charset="0"/>
                <a:ea typeface="Verdana" pitchFamily="34" charset="0"/>
                <a:cs typeface="Verdana" pitchFamily="34" charset="0"/>
              </a:rPr>
              <a:t>:</a:t>
            </a:r>
          </a:p>
          <a:p>
            <a:pPr marL="914400" indent="-457200" algn="just">
              <a:spcBef>
                <a:spcPts val="600"/>
              </a:spcBef>
              <a:spcAft>
                <a:spcPts val="600"/>
              </a:spcAft>
              <a:buFont typeface="+mj-lt"/>
              <a:buAutoNum type="arabicPeriod"/>
              <a:defRPr/>
            </a:pPr>
            <a:r>
              <a:rPr lang="en-US" sz="1800" dirty="0">
                <a:solidFill>
                  <a:srgbClr val="0000FF"/>
                </a:solidFill>
                <a:latin typeface="Verdana" pitchFamily="34" charset="0"/>
                <a:ea typeface="Verdana" pitchFamily="34" charset="0"/>
                <a:cs typeface="Verdana" pitchFamily="34" charset="0"/>
              </a:rPr>
              <a:t>Security:</a:t>
            </a:r>
          </a:p>
          <a:p>
            <a:pPr marL="1371600" indent="-457200" algn="just">
              <a:spcBef>
                <a:spcPts val="600"/>
              </a:spcBef>
              <a:spcAft>
                <a:spcPts val="600"/>
              </a:spcAft>
              <a:buFont typeface="Wingdings" pitchFamily="2" charset="2"/>
              <a:buChar char="q"/>
              <a:defRPr/>
            </a:pPr>
            <a:r>
              <a:rPr lang="en-US" sz="1500" b="0" dirty="0">
                <a:latin typeface="Verdana" pitchFamily="34" charset="0"/>
                <a:ea typeface="Verdana" pitchFamily="34" charset="0"/>
                <a:cs typeface="Verdana" pitchFamily="34" charset="0"/>
              </a:rPr>
              <a:t>The main emphasis was on </a:t>
            </a:r>
            <a:r>
              <a:rPr lang="en-US" sz="1500" dirty="0">
                <a:latin typeface="Verdana" pitchFamily="34" charset="0"/>
                <a:ea typeface="Verdana" pitchFamily="34" charset="0"/>
                <a:cs typeface="Verdana" pitchFamily="34" charset="0"/>
              </a:rPr>
              <a:t>security</a:t>
            </a:r>
            <a:r>
              <a:rPr lang="en-US" sz="1500" b="0" dirty="0">
                <a:latin typeface="Verdana" pitchFamily="34" charset="0"/>
                <a:ea typeface="Verdana" pitchFamily="34" charset="0"/>
                <a:cs typeface="Verdana" pitchFamily="34" charset="0"/>
              </a:rPr>
              <a:t>. Because NIST explicitly demanded a 128-bit key, this criterion focused on resistance to cryptanalysis attacks other than brute-force attack.</a:t>
            </a:r>
          </a:p>
          <a:p>
            <a:pPr marL="914400" indent="-457200" algn="just">
              <a:spcBef>
                <a:spcPts val="600"/>
              </a:spcBef>
              <a:spcAft>
                <a:spcPts val="600"/>
              </a:spcAft>
              <a:buFont typeface="+mj-lt"/>
              <a:buAutoNum type="arabicPeriod" startAt="2"/>
              <a:defRPr/>
            </a:pPr>
            <a:r>
              <a:rPr lang="en-US" sz="1800" dirty="0">
                <a:solidFill>
                  <a:srgbClr val="0000FF"/>
                </a:solidFill>
                <a:latin typeface="Verdana" pitchFamily="34" charset="0"/>
                <a:ea typeface="Verdana" pitchFamily="34" charset="0"/>
                <a:cs typeface="Verdana" pitchFamily="34" charset="0"/>
              </a:rPr>
              <a:t>Cost:</a:t>
            </a:r>
          </a:p>
          <a:p>
            <a:pPr marL="1371600" indent="-457200" algn="just">
              <a:spcBef>
                <a:spcPts val="600"/>
              </a:spcBef>
              <a:spcAft>
                <a:spcPts val="600"/>
              </a:spcAft>
              <a:buFont typeface="Wingdings" pitchFamily="2" charset="2"/>
              <a:buChar char="q"/>
              <a:defRPr/>
            </a:pPr>
            <a:r>
              <a:rPr lang="en-US" sz="1500" b="0" dirty="0">
                <a:latin typeface="Verdana" pitchFamily="34" charset="0"/>
                <a:ea typeface="Verdana" pitchFamily="34" charset="0"/>
                <a:cs typeface="Verdana" pitchFamily="34" charset="0"/>
              </a:rPr>
              <a:t>The second criterion was </a:t>
            </a:r>
            <a:r>
              <a:rPr lang="en-US" sz="1500" dirty="0">
                <a:latin typeface="Verdana" pitchFamily="34" charset="0"/>
                <a:ea typeface="Verdana" pitchFamily="34" charset="0"/>
                <a:cs typeface="Verdana" pitchFamily="34" charset="0"/>
              </a:rPr>
              <a:t>cost</a:t>
            </a:r>
            <a:r>
              <a:rPr lang="en-US" sz="1500" b="0" dirty="0">
                <a:latin typeface="Verdana" pitchFamily="34" charset="0"/>
                <a:ea typeface="Verdana" pitchFamily="34" charset="0"/>
                <a:cs typeface="Verdana" pitchFamily="34" charset="0"/>
              </a:rPr>
              <a:t>, which covers the </a:t>
            </a:r>
            <a:r>
              <a:rPr lang="en-US" sz="1500" dirty="0">
                <a:solidFill>
                  <a:srgbClr val="0000FF"/>
                </a:solidFill>
                <a:latin typeface="Verdana" pitchFamily="34" charset="0"/>
                <a:ea typeface="Verdana" pitchFamily="34" charset="0"/>
                <a:cs typeface="Verdana" pitchFamily="34" charset="0"/>
              </a:rPr>
              <a:t>computational efficiency </a:t>
            </a:r>
            <a:r>
              <a:rPr lang="en-US" sz="1500" b="0" dirty="0">
                <a:latin typeface="Verdana" pitchFamily="34" charset="0"/>
                <a:ea typeface="Verdana" pitchFamily="34" charset="0"/>
                <a:cs typeface="Verdana" pitchFamily="34" charset="0"/>
              </a:rPr>
              <a:t>and</a:t>
            </a:r>
            <a:r>
              <a:rPr lang="en-US" sz="1500" dirty="0">
                <a:latin typeface="Verdana" pitchFamily="34" charset="0"/>
                <a:ea typeface="Verdana" pitchFamily="34" charset="0"/>
                <a:cs typeface="Verdana" pitchFamily="34" charset="0"/>
              </a:rPr>
              <a:t> </a:t>
            </a:r>
            <a:r>
              <a:rPr lang="en-US" sz="1500" dirty="0">
                <a:solidFill>
                  <a:srgbClr val="FF0000"/>
                </a:solidFill>
                <a:latin typeface="Verdana" pitchFamily="34" charset="0"/>
                <a:ea typeface="Verdana" pitchFamily="34" charset="0"/>
                <a:cs typeface="Verdana" pitchFamily="34" charset="0"/>
              </a:rPr>
              <a:t>storage requirement </a:t>
            </a:r>
            <a:r>
              <a:rPr lang="en-US" sz="1500" dirty="0">
                <a:latin typeface="Verdana" pitchFamily="34" charset="0"/>
                <a:ea typeface="Verdana" pitchFamily="34" charset="0"/>
                <a:cs typeface="Verdana" pitchFamily="34" charset="0"/>
              </a:rPr>
              <a:t>for</a:t>
            </a:r>
            <a:r>
              <a:rPr lang="en-US" sz="1500" b="0" dirty="0">
                <a:latin typeface="Verdana" pitchFamily="34" charset="0"/>
                <a:ea typeface="Verdana" pitchFamily="34" charset="0"/>
                <a:cs typeface="Verdana" pitchFamily="34" charset="0"/>
              </a:rPr>
              <a:t> </a:t>
            </a:r>
            <a:r>
              <a:rPr lang="en-US" sz="1500" dirty="0">
                <a:solidFill>
                  <a:srgbClr val="00CC00"/>
                </a:solidFill>
                <a:latin typeface="Verdana" pitchFamily="34" charset="0"/>
                <a:ea typeface="Verdana" pitchFamily="34" charset="0"/>
                <a:cs typeface="Verdana" pitchFamily="34" charset="0"/>
              </a:rPr>
              <a:t>different implementations </a:t>
            </a:r>
            <a:r>
              <a:rPr lang="en-US" sz="1500" b="0" dirty="0">
                <a:latin typeface="Verdana" pitchFamily="34" charset="0"/>
                <a:ea typeface="Verdana" pitchFamily="34" charset="0"/>
                <a:cs typeface="Verdana" pitchFamily="34" charset="0"/>
              </a:rPr>
              <a:t>such as hardware, software, or smart cards.</a:t>
            </a:r>
          </a:p>
          <a:p>
            <a:pPr marL="914400" indent="-457200" algn="just">
              <a:spcBef>
                <a:spcPts val="600"/>
              </a:spcBef>
              <a:spcAft>
                <a:spcPts val="600"/>
              </a:spcAft>
              <a:buFont typeface="+mj-lt"/>
              <a:buAutoNum type="arabicPeriod" startAt="3"/>
              <a:defRPr/>
            </a:pPr>
            <a:r>
              <a:rPr lang="en-US" sz="1800" dirty="0">
                <a:solidFill>
                  <a:srgbClr val="0000FF"/>
                </a:solidFill>
                <a:latin typeface="Verdana" pitchFamily="34" charset="0"/>
                <a:ea typeface="Verdana" pitchFamily="34" charset="0"/>
                <a:cs typeface="Verdana" pitchFamily="34" charset="0"/>
              </a:rPr>
              <a:t>Implementation: </a:t>
            </a:r>
          </a:p>
          <a:p>
            <a:pPr marL="1371600" indent="-457200" algn="just">
              <a:spcBef>
                <a:spcPts val="600"/>
              </a:spcBef>
              <a:spcAft>
                <a:spcPts val="600"/>
              </a:spcAft>
              <a:buFont typeface="Wingdings" pitchFamily="2" charset="2"/>
              <a:buChar char="q"/>
              <a:defRPr/>
            </a:pPr>
            <a:r>
              <a:rPr lang="en-US" sz="1500" b="0" dirty="0">
                <a:latin typeface="Verdana" pitchFamily="34" charset="0"/>
                <a:ea typeface="Verdana" pitchFamily="34" charset="0"/>
                <a:cs typeface="Verdana" pitchFamily="34" charset="0"/>
              </a:rPr>
              <a:t>The </a:t>
            </a:r>
            <a:r>
              <a:rPr lang="en-US" sz="1500" b="0" dirty="0" smtClean="0">
                <a:latin typeface="Verdana" pitchFamily="34" charset="0"/>
                <a:ea typeface="Verdana" pitchFamily="34" charset="0"/>
                <a:cs typeface="Verdana" pitchFamily="34" charset="0"/>
              </a:rPr>
              <a:t>third criterion </a:t>
            </a:r>
            <a:r>
              <a:rPr lang="en-US" sz="1500" b="0" dirty="0">
                <a:latin typeface="Verdana" pitchFamily="34" charset="0"/>
                <a:ea typeface="Verdana" pitchFamily="34" charset="0"/>
                <a:cs typeface="Verdana" pitchFamily="34" charset="0"/>
              </a:rPr>
              <a:t>was </a:t>
            </a:r>
            <a:r>
              <a:rPr lang="en-US" sz="1500" dirty="0" smtClean="0">
                <a:latin typeface="Verdana" pitchFamily="34" charset="0"/>
                <a:ea typeface="Verdana" pitchFamily="34" charset="0"/>
                <a:cs typeface="Verdana" pitchFamily="34" charset="0"/>
              </a:rPr>
              <a:t>implementation. </a:t>
            </a:r>
            <a:r>
              <a:rPr lang="en-US" sz="1500" b="0" dirty="0" smtClean="0">
                <a:latin typeface="Verdana" pitchFamily="34" charset="0"/>
                <a:ea typeface="Verdana" pitchFamily="34" charset="0"/>
                <a:cs typeface="Verdana" pitchFamily="34" charset="0"/>
              </a:rPr>
              <a:t>This </a:t>
            </a:r>
            <a:r>
              <a:rPr lang="en-US" sz="1500" b="0" dirty="0">
                <a:latin typeface="Verdana" pitchFamily="34" charset="0"/>
                <a:ea typeface="Verdana" pitchFamily="34" charset="0"/>
                <a:cs typeface="Verdana" pitchFamily="34" charset="0"/>
              </a:rPr>
              <a:t>criterion included the requirement that the algorithm must have flexibility (be implementable on any platform) and simplicity. </a:t>
            </a:r>
            <a:r>
              <a:rPr lang="en-US" sz="1500" b="0" dirty="0" smtClean="0">
                <a:latin typeface="Verdana" pitchFamily="34" charset="0"/>
                <a:ea typeface="Verdana" pitchFamily="34" charset="0"/>
                <a:cs typeface="Verdana" pitchFamily="34" charset="0"/>
              </a:rPr>
              <a:t>It also </a:t>
            </a:r>
            <a:r>
              <a:rPr lang="en-US" sz="1500" b="0" dirty="0">
                <a:latin typeface="Verdana" pitchFamily="34" charset="0"/>
                <a:ea typeface="Verdana" pitchFamily="34" charset="0"/>
                <a:cs typeface="Verdana" pitchFamily="34" charset="0"/>
              </a:rPr>
              <a:t>required that </a:t>
            </a:r>
            <a:r>
              <a:rPr lang="en-US" sz="1500" dirty="0">
                <a:solidFill>
                  <a:srgbClr val="0000FF"/>
                </a:solidFill>
                <a:latin typeface="Verdana" pitchFamily="34" charset="0"/>
                <a:ea typeface="Verdana" pitchFamily="34" charset="0"/>
                <a:cs typeface="Verdana" pitchFamily="34" charset="0"/>
              </a:rPr>
              <a:t>AES be an </a:t>
            </a:r>
            <a:r>
              <a:rPr lang="en-US" sz="1500" dirty="0">
                <a:solidFill>
                  <a:srgbClr val="FF0000"/>
                </a:solidFill>
                <a:latin typeface="Verdana" pitchFamily="34" charset="0"/>
                <a:ea typeface="Verdana" pitchFamily="34" charset="0"/>
                <a:cs typeface="Verdana" pitchFamily="34" charset="0"/>
              </a:rPr>
              <a:t>open algorithm</a:t>
            </a:r>
            <a:r>
              <a:rPr lang="en-US" sz="1500" dirty="0">
                <a:solidFill>
                  <a:srgbClr val="0000FF"/>
                </a:solidFill>
                <a:latin typeface="Verdana" pitchFamily="34" charset="0"/>
                <a:ea typeface="Verdana" pitchFamily="34" charset="0"/>
                <a:cs typeface="Verdana" pitchFamily="34" charset="0"/>
              </a:rPr>
              <a:t>, available to the public worldwide</a:t>
            </a:r>
            <a:r>
              <a:rPr lang="en-US" sz="1500" b="0" dirty="0">
                <a:latin typeface="Verdana" pitchFamily="34" charset="0"/>
                <a:ea typeface="Verdana" pitchFamily="34" charset="0"/>
                <a:cs typeface="Verdana" pitchFamily="34" charset="0"/>
              </a:rPr>
              <a:t>. </a:t>
            </a:r>
          </a:p>
          <a:p>
            <a:pPr marL="457200" indent="-457200" algn="just">
              <a:spcBef>
                <a:spcPts val="600"/>
              </a:spcBef>
              <a:spcAft>
                <a:spcPts val="600"/>
              </a:spcAft>
              <a:buFont typeface="Wingdings" pitchFamily="2" charset="2"/>
              <a:buChar char="Ø"/>
              <a:defRPr/>
            </a:pPr>
            <a:r>
              <a:rPr lang="en-US" sz="1800" b="0" dirty="0" smtClean="0">
                <a:latin typeface="Verdana" pitchFamily="34" charset="0"/>
                <a:ea typeface="Verdana" pitchFamily="34" charset="0"/>
                <a:cs typeface="Verdana" pitchFamily="34" charset="0"/>
              </a:rPr>
              <a:t>At </a:t>
            </a:r>
            <a:r>
              <a:rPr lang="en-US" sz="1800" b="0" dirty="0">
                <a:latin typeface="Verdana" pitchFamily="34" charset="0"/>
                <a:ea typeface="Verdana" pitchFamily="34" charset="0"/>
                <a:cs typeface="Verdana" pitchFamily="34" charset="0"/>
              </a:rPr>
              <a:t>the end, </a:t>
            </a:r>
            <a:r>
              <a:rPr lang="en-US" sz="1800" b="0" dirty="0" err="1">
                <a:latin typeface="Verdana" pitchFamily="34" charset="0"/>
                <a:ea typeface="Verdana" pitchFamily="34" charset="0"/>
                <a:cs typeface="Verdana" pitchFamily="34" charset="0"/>
              </a:rPr>
              <a:t>Rijndael</a:t>
            </a:r>
            <a:r>
              <a:rPr lang="en-US" sz="1800" b="0" dirty="0">
                <a:latin typeface="Verdana" pitchFamily="34" charset="0"/>
                <a:ea typeface="Verdana" pitchFamily="34" charset="0"/>
                <a:cs typeface="Verdana" pitchFamily="34" charset="0"/>
              </a:rPr>
              <a:t> was judged the best at meeting the combination of these criteria.</a:t>
            </a:r>
          </a:p>
        </p:txBody>
      </p:sp>
    </p:spTree>
    <p:extLst>
      <p:ext uri="{BB962C8B-B14F-4D97-AF65-F5344CB8AC3E}">
        <p14:creationId xmlns:p14="http://schemas.microsoft.com/office/powerpoint/2010/main" val="25913715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1"/>
          <p:cNvSpPr txBox="1">
            <a:spLocks noGrp="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1" hangingPunct="1"/>
            <a:r>
              <a:rPr lang="en-US" sz="1200"/>
              <a:t>11.</a:t>
            </a:r>
            <a:fld id="{43934888-A6D6-4182-A135-57070F6558B2}" type="slidenum">
              <a:rPr lang="en-US" sz="1200"/>
              <a:pPr eaLnBrk="1" hangingPunct="1"/>
              <a:t>32</a:t>
            </a:fld>
            <a:endParaRPr lang="en-US" sz="1200"/>
          </a:p>
        </p:txBody>
      </p:sp>
      <p:pic>
        <p:nvPicPr>
          <p:cNvPr id="14339" name="Picture 18" descr="wh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775" y="3292475"/>
            <a:ext cx="1905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Rectangle 11"/>
          <p:cNvSpPr>
            <a:spLocks noChangeArrowheads="1"/>
          </p:cNvSpPr>
          <p:nvPr/>
        </p:nvSpPr>
        <p:spPr bwMode="auto">
          <a:xfrm>
            <a:off x="0" y="0"/>
            <a:ext cx="9144000"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GB" altLang="en-US" sz="2000">
                <a:latin typeface="Verdana" panose="020B0604030504040204" pitchFamily="34" charset="0"/>
                <a:ea typeface="Verdana" panose="020B0604030504040204" pitchFamily="34" charset="0"/>
                <a:cs typeface="Verdana" panose="020B0604030504040204" pitchFamily="34" charset="0"/>
              </a:rPr>
              <a:t>Parameters for Three Versions of AES:</a:t>
            </a:r>
            <a:endParaRPr lang="en-US" altLang="en-US" sz="2000">
              <a:latin typeface="Verdana" panose="020B0604030504040204" pitchFamily="34" charset="0"/>
              <a:ea typeface="Verdana" panose="020B0604030504040204" pitchFamily="34" charset="0"/>
              <a:cs typeface="Verdana" panose="020B0604030504040204" pitchFamily="34" charset="0"/>
            </a:endParaRPr>
          </a:p>
        </p:txBody>
      </p:sp>
      <p:sp>
        <p:nvSpPr>
          <p:cNvPr id="14341" name="Rectangle 17"/>
          <p:cNvSpPr>
            <a:spLocks noChangeArrowheads="1"/>
          </p:cNvSpPr>
          <p:nvPr/>
        </p:nvSpPr>
        <p:spPr bwMode="auto">
          <a:xfrm>
            <a:off x="76200" y="611188"/>
            <a:ext cx="8763000" cy="489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457200" indent="-457200">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spcBef>
                <a:spcPts val="600"/>
              </a:spcBef>
              <a:spcAft>
                <a:spcPts val="600"/>
              </a:spcAft>
              <a:buFont typeface="Wingdings" panose="05000000000000000000" pitchFamily="2" charset="2"/>
              <a:buChar char="Ø"/>
            </a:pPr>
            <a:r>
              <a:rPr lang="en-US" sz="1800" b="0">
                <a:latin typeface="Verdana" panose="020B0604030504040204" pitchFamily="34" charset="0"/>
                <a:ea typeface="Verdana" panose="020B0604030504040204" pitchFamily="34" charset="0"/>
                <a:cs typeface="Verdana" panose="020B0604030504040204" pitchFamily="34" charset="0"/>
              </a:rPr>
              <a:t>AES is a </a:t>
            </a:r>
            <a:r>
              <a:rPr lang="en-US" sz="1800" b="0">
                <a:solidFill>
                  <a:srgbClr val="0000FF"/>
                </a:solidFill>
                <a:latin typeface="Verdana" panose="020B0604030504040204" pitchFamily="34" charset="0"/>
                <a:ea typeface="Verdana" panose="020B0604030504040204" pitchFamily="34" charset="0"/>
                <a:cs typeface="Verdana" panose="020B0604030504040204" pitchFamily="34" charset="0"/>
              </a:rPr>
              <a:t>non-Feistel cipher </a:t>
            </a:r>
            <a:r>
              <a:rPr lang="en-US" sz="1800" b="0">
                <a:latin typeface="Verdana" panose="020B0604030504040204" pitchFamily="34" charset="0"/>
                <a:ea typeface="Verdana" panose="020B0604030504040204" pitchFamily="34" charset="0"/>
                <a:cs typeface="Verdana" panose="020B0604030504040204" pitchFamily="34" charset="0"/>
              </a:rPr>
              <a:t>(i.e., it uses only invertible components).</a:t>
            </a:r>
          </a:p>
          <a:p>
            <a:pPr algn="just">
              <a:spcBef>
                <a:spcPts val="600"/>
              </a:spcBef>
              <a:spcAft>
                <a:spcPts val="600"/>
              </a:spcAft>
              <a:buFont typeface="Wingdings" panose="05000000000000000000" pitchFamily="2" charset="2"/>
              <a:buChar char="Ø"/>
            </a:pPr>
            <a:r>
              <a:rPr lang="en-US" sz="1800" b="0">
                <a:latin typeface="Verdana" panose="020B0604030504040204" pitchFamily="34" charset="0"/>
                <a:ea typeface="Verdana" panose="020B0604030504040204" pitchFamily="34" charset="0"/>
                <a:cs typeface="Verdana" panose="020B0604030504040204" pitchFamily="34" charset="0"/>
              </a:rPr>
              <a:t>In AES, </a:t>
            </a:r>
            <a:r>
              <a:rPr lang="en-US" sz="1800" b="0">
                <a:solidFill>
                  <a:srgbClr val="FF0000"/>
                </a:solidFill>
                <a:latin typeface="Verdana" panose="020B0604030504040204" pitchFamily="34" charset="0"/>
                <a:ea typeface="Verdana" panose="020B0604030504040204" pitchFamily="34" charset="0"/>
                <a:cs typeface="Verdana" panose="020B0604030504040204" pitchFamily="34" charset="0"/>
              </a:rPr>
              <a:t>there is no need to divide the plaintext into two halves </a:t>
            </a:r>
            <a:r>
              <a:rPr lang="en-US" sz="1800" b="0">
                <a:latin typeface="Verdana" panose="020B0604030504040204" pitchFamily="34" charset="0"/>
                <a:ea typeface="Verdana" panose="020B0604030504040204" pitchFamily="34" charset="0"/>
                <a:cs typeface="Verdana" panose="020B0604030504040204" pitchFamily="34" charset="0"/>
              </a:rPr>
              <a:t>as we saw in the Feistel ciphers like DES.</a:t>
            </a:r>
          </a:p>
          <a:p>
            <a:pPr algn="just">
              <a:spcBef>
                <a:spcPts val="600"/>
              </a:spcBef>
              <a:spcAft>
                <a:spcPts val="600"/>
              </a:spcAft>
              <a:buFont typeface="Wingdings" panose="05000000000000000000" pitchFamily="2" charset="2"/>
              <a:buChar char="Ø"/>
            </a:pPr>
            <a:r>
              <a:rPr lang="en-US" sz="1800" b="0">
                <a:latin typeface="Verdana" panose="020B0604030504040204" pitchFamily="34" charset="0"/>
                <a:ea typeface="Verdana" panose="020B0604030504040204" pitchFamily="34" charset="0"/>
                <a:cs typeface="Verdana" panose="020B0604030504040204" pitchFamily="34" charset="0"/>
              </a:rPr>
              <a:t>AES is a </a:t>
            </a:r>
            <a:r>
              <a:rPr lang="en-US" sz="1800" b="0">
                <a:solidFill>
                  <a:srgbClr val="0000FF"/>
                </a:solidFill>
                <a:latin typeface="Verdana" panose="020B0604030504040204" pitchFamily="34" charset="0"/>
                <a:ea typeface="Verdana" panose="020B0604030504040204" pitchFamily="34" charset="0"/>
                <a:cs typeface="Verdana" panose="020B0604030504040204" pitchFamily="34" charset="0"/>
              </a:rPr>
              <a:t>block cipher </a:t>
            </a:r>
            <a:r>
              <a:rPr lang="en-US" sz="1800" b="0">
                <a:latin typeface="Verdana" panose="020B0604030504040204" pitchFamily="34" charset="0"/>
                <a:ea typeface="Verdana" panose="020B0604030504040204" pitchFamily="34" charset="0"/>
                <a:cs typeface="Verdana" panose="020B0604030504040204" pitchFamily="34" charset="0"/>
              </a:rPr>
              <a:t>that encrypts and decrypts data as a block of 128 bits. </a:t>
            </a:r>
          </a:p>
          <a:p>
            <a:pPr algn="just">
              <a:spcBef>
                <a:spcPts val="600"/>
              </a:spcBef>
              <a:spcAft>
                <a:spcPts val="600"/>
              </a:spcAft>
              <a:buFont typeface="Wingdings" panose="05000000000000000000" pitchFamily="2" charset="2"/>
              <a:buChar char="Ø"/>
            </a:pPr>
            <a:r>
              <a:rPr lang="en-US" sz="1800" b="0">
                <a:latin typeface="Verdana" panose="020B0604030504040204" pitchFamily="34" charset="0"/>
                <a:ea typeface="Verdana" panose="020B0604030504040204" pitchFamily="34" charset="0"/>
                <a:cs typeface="Verdana" panose="020B0604030504040204" pitchFamily="34" charset="0"/>
              </a:rPr>
              <a:t>It uses 10, 12, or 14 </a:t>
            </a:r>
            <a:r>
              <a:rPr lang="en-US" sz="1800" b="0">
                <a:solidFill>
                  <a:srgbClr val="0000FF"/>
                </a:solidFill>
                <a:latin typeface="Verdana" panose="020B0604030504040204" pitchFamily="34" charset="0"/>
                <a:ea typeface="Verdana" panose="020B0604030504040204" pitchFamily="34" charset="0"/>
                <a:cs typeface="Verdana" panose="020B0604030504040204" pitchFamily="34" charset="0"/>
              </a:rPr>
              <a:t>rounds</a:t>
            </a:r>
            <a:r>
              <a:rPr lang="en-US" sz="1800" b="0">
                <a:latin typeface="Verdana" panose="020B0604030504040204" pitchFamily="34" charset="0"/>
                <a:ea typeface="Verdana" panose="020B0604030504040204" pitchFamily="34" charset="0"/>
                <a:cs typeface="Verdana" panose="020B0604030504040204" pitchFamily="34" charset="0"/>
              </a:rPr>
              <a:t>. </a:t>
            </a:r>
          </a:p>
          <a:p>
            <a:pPr algn="just">
              <a:spcBef>
                <a:spcPts val="600"/>
              </a:spcBef>
              <a:spcAft>
                <a:spcPts val="600"/>
              </a:spcAft>
              <a:buFont typeface="Wingdings" panose="05000000000000000000" pitchFamily="2" charset="2"/>
              <a:buChar char="Ø"/>
            </a:pPr>
            <a:r>
              <a:rPr lang="en-US" sz="1800" b="0">
                <a:solidFill>
                  <a:srgbClr val="0000FF"/>
                </a:solidFill>
                <a:latin typeface="Verdana" panose="020B0604030504040204" pitchFamily="34" charset="0"/>
                <a:ea typeface="Verdana" panose="020B0604030504040204" pitchFamily="34" charset="0"/>
                <a:cs typeface="Verdana" panose="020B0604030504040204" pitchFamily="34" charset="0"/>
              </a:rPr>
              <a:t>Three different key </a:t>
            </a:r>
            <a:r>
              <a:rPr lang="en-US" sz="1800" b="0">
                <a:latin typeface="Verdana" panose="020B0604030504040204" pitchFamily="34" charset="0"/>
                <a:ea typeface="Verdana" panose="020B0604030504040204" pitchFamily="34" charset="0"/>
                <a:cs typeface="Verdana" panose="020B0604030504040204" pitchFamily="34" charset="0"/>
              </a:rPr>
              <a:t>sizes of 128, 192, and 256 bits can be used </a:t>
            </a:r>
            <a:r>
              <a:rPr lang="en-US" sz="1800" b="0">
                <a:solidFill>
                  <a:srgbClr val="FF0000"/>
                </a:solidFill>
                <a:latin typeface="Verdana" panose="020B0604030504040204" pitchFamily="34" charset="0"/>
                <a:ea typeface="Verdana" panose="020B0604030504040204" pitchFamily="34" charset="0"/>
                <a:cs typeface="Verdana" panose="020B0604030504040204" pitchFamily="34" charset="0"/>
              </a:rPr>
              <a:t>which depends on </a:t>
            </a:r>
            <a:r>
              <a:rPr lang="en-US" sz="1800" b="0">
                <a:latin typeface="Verdana" panose="020B0604030504040204" pitchFamily="34" charset="0"/>
                <a:ea typeface="Verdana" panose="020B0604030504040204" pitchFamily="34" charset="0"/>
                <a:cs typeface="Verdana" panose="020B0604030504040204" pitchFamily="34" charset="0"/>
              </a:rPr>
              <a:t>the number of rounds. </a:t>
            </a:r>
          </a:p>
          <a:p>
            <a:pPr algn="just">
              <a:spcBef>
                <a:spcPts val="600"/>
              </a:spcBef>
              <a:spcAft>
                <a:spcPts val="600"/>
              </a:spcAft>
              <a:buFont typeface="Wingdings" panose="05000000000000000000" pitchFamily="2" charset="2"/>
              <a:buChar char="Ø"/>
            </a:pPr>
            <a:r>
              <a:rPr lang="en-US" sz="1800" b="0">
                <a:latin typeface="Verdana" panose="020B0604030504040204" pitchFamily="34" charset="0"/>
                <a:ea typeface="Verdana" panose="020B0604030504040204" pitchFamily="34" charset="0"/>
                <a:cs typeface="Verdana" panose="020B0604030504040204" pitchFamily="34" charset="0"/>
              </a:rPr>
              <a:t>AES has defined </a:t>
            </a:r>
            <a:r>
              <a:rPr lang="en-US" sz="1800" b="0">
                <a:solidFill>
                  <a:srgbClr val="FF0000"/>
                </a:solidFill>
                <a:latin typeface="Verdana" panose="020B0604030504040204" pitchFamily="34" charset="0"/>
                <a:ea typeface="Verdana" panose="020B0604030504040204" pitchFamily="34" charset="0"/>
                <a:cs typeface="Verdana" panose="020B0604030504040204" pitchFamily="34" charset="0"/>
              </a:rPr>
              <a:t>three versions </a:t>
            </a:r>
            <a:r>
              <a:rPr lang="en-US" sz="1800" b="0">
                <a:latin typeface="Verdana" panose="020B0604030504040204" pitchFamily="34" charset="0"/>
                <a:ea typeface="Verdana" panose="020B0604030504040204" pitchFamily="34" charset="0"/>
                <a:cs typeface="Verdana" panose="020B0604030504040204" pitchFamily="34" charset="0"/>
              </a:rPr>
              <a:t>with 10, 12, and 14 rounds. The versions are referred as AES-128, AES-192, and AES-256. </a:t>
            </a:r>
          </a:p>
          <a:p>
            <a:pPr algn="just">
              <a:spcBef>
                <a:spcPts val="600"/>
              </a:spcBef>
              <a:spcAft>
                <a:spcPts val="600"/>
              </a:spcAft>
              <a:buFont typeface="Wingdings" panose="05000000000000000000" pitchFamily="2" charset="2"/>
              <a:buChar char="Ø"/>
            </a:pPr>
            <a:r>
              <a:rPr lang="en-US" sz="1800" b="0">
                <a:latin typeface="Verdana" panose="020B0604030504040204" pitchFamily="34" charset="0"/>
                <a:ea typeface="Verdana" panose="020B0604030504040204" pitchFamily="34" charset="0"/>
                <a:cs typeface="Verdana" panose="020B0604030504040204" pitchFamily="34" charset="0"/>
              </a:rPr>
              <a:t>Each version uses a different </a:t>
            </a:r>
            <a:r>
              <a:rPr lang="en-US" sz="1800" b="0">
                <a:solidFill>
                  <a:srgbClr val="0000FF"/>
                </a:solidFill>
                <a:latin typeface="Verdana" panose="020B0604030504040204" pitchFamily="34" charset="0"/>
                <a:ea typeface="Verdana" panose="020B0604030504040204" pitchFamily="34" charset="0"/>
                <a:cs typeface="Verdana" panose="020B0604030504040204" pitchFamily="34" charset="0"/>
              </a:rPr>
              <a:t>cipher key </a:t>
            </a:r>
            <a:r>
              <a:rPr lang="en-US" sz="1800" b="0">
                <a:latin typeface="Verdana" panose="020B0604030504040204" pitchFamily="34" charset="0"/>
                <a:ea typeface="Verdana" panose="020B0604030504040204" pitchFamily="34" charset="0"/>
                <a:cs typeface="Verdana" panose="020B0604030504040204" pitchFamily="34" charset="0"/>
              </a:rPr>
              <a:t>size (128, 192, or 256 bits), but the </a:t>
            </a:r>
            <a:r>
              <a:rPr lang="en-US" sz="1800" b="0">
                <a:solidFill>
                  <a:srgbClr val="FF0000"/>
                </a:solidFill>
                <a:latin typeface="Verdana" panose="020B0604030504040204" pitchFamily="34" charset="0"/>
                <a:ea typeface="Verdana" panose="020B0604030504040204" pitchFamily="34" charset="0"/>
                <a:cs typeface="Verdana" panose="020B0604030504040204" pitchFamily="34" charset="0"/>
              </a:rPr>
              <a:t>round keys </a:t>
            </a:r>
            <a:r>
              <a:rPr lang="en-US" sz="1800" b="0">
                <a:latin typeface="Verdana" panose="020B0604030504040204" pitchFamily="34" charset="0"/>
                <a:ea typeface="Verdana" panose="020B0604030504040204" pitchFamily="34" charset="0"/>
                <a:cs typeface="Verdana" panose="020B0604030504040204" pitchFamily="34" charset="0"/>
              </a:rPr>
              <a:t>(which are created by the </a:t>
            </a:r>
            <a:r>
              <a:rPr lang="en-US" sz="1800">
                <a:solidFill>
                  <a:srgbClr val="00CC00"/>
                </a:solidFill>
                <a:latin typeface="Verdana" panose="020B0604030504040204" pitchFamily="34" charset="0"/>
                <a:ea typeface="Verdana" panose="020B0604030504040204" pitchFamily="34" charset="0"/>
                <a:cs typeface="Verdana" panose="020B0604030504040204" pitchFamily="34" charset="0"/>
              </a:rPr>
              <a:t>key-expansion algorithm</a:t>
            </a:r>
            <a:r>
              <a:rPr lang="en-US" sz="1800" b="0">
                <a:latin typeface="Verdana" panose="020B0604030504040204" pitchFamily="34" charset="0"/>
                <a:ea typeface="Verdana" panose="020B0604030504040204" pitchFamily="34" charset="0"/>
                <a:cs typeface="Verdana" panose="020B0604030504040204" pitchFamily="34" charset="0"/>
              </a:rPr>
              <a:t>) are always 128 bits which is the same size as the plaintext or ciphertext block.</a:t>
            </a:r>
          </a:p>
        </p:txBody>
      </p:sp>
    </p:spTree>
    <p:extLst>
      <p:ext uri="{BB962C8B-B14F-4D97-AF65-F5344CB8AC3E}">
        <p14:creationId xmlns:p14="http://schemas.microsoft.com/office/powerpoint/2010/main" val="16728881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1"/>
          <p:cNvSpPr txBox="1">
            <a:spLocks noGrp="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1" hangingPunct="1"/>
            <a:r>
              <a:rPr lang="en-US" sz="1200"/>
              <a:t>11.</a:t>
            </a:r>
            <a:fld id="{43934888-A6D6-4182-A135-57070F6558B2}" type="slidenum">
              <a:rPr lang="en-US" sz="1200"/>
              <a:pPr eaLnBrk="1" hangingPunct="1"/>
              <a:t>33</a:t>
            </a:fld>
            <a:endParaRPr lang="en-US" sz="1200"/>
          </a:p>
        </p:txBody>
      </p:sp>
      <p:pic>
        <p:nvPicPr>
          <p:cNvPr id="14339" name="Picture 18" descr="wh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775" y="3292475"/>
            <a:ext cx="1905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Rectangle 11"/>
          <p:cNvSpPr>
            <a:spLocks noChangeArrowheads="1"/>
          </p:cNvSpPr>
          <p:nvPr/>
        </p:nvSpPr>
        <p:spPr bwMode="auto">
          <a:xfrm>
            <a:off x="0" y="0"/>
            <a:ext cx="9144000"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GB" altLang="en-US" sz="2000" dirty="0" smtClean="0">
                <a:latin typeface="Verdana" panose="020B0604030504040204" pitchFamily="34" charset="0"/>
                <a:ea typeface="Verdana" panose="020B0604030504040204" pitchFamily="34" charset="0"/>
                <a:cs typeface="Verdana" panose="020B0604030504040204" pitchFamily="34" charset="0"/>
              </a:rPr>
              <a:t>Common Parameters about AES</a:t>
            </a:r>
            <a:r>
              <a:rPr lang="en-GB" altLang="en-US" sz="2000" dirty="0">
                <a:latin typeface="Verdana" panose="020B0604030504040204" pitchFamily="34" charset="0"/>
                <a:ea typeface="Verdana" panose="020B0604030504040204" pitchFamily="34" charset="0"/>
                <a:cs typeface="Verdana" panose="020B0604030504040204" pitchFamily="34" charset="0"/>
              </a:rPr>
              <a:t>:</a:t>
            </a:r>
            <a:endParaRPr lang="en-US" altLang="en-US" sz="2000" dirty="0">
              <a:latin typeface="Verdana" panose="020B0604030504040204" pitchFamily="34" charset="0"/>
              <a:ea typeface="Verdana" panose="020B0604030504040204" pitchFamily="34" charset="0"/>
              <a:cs typeface="Verdana" panose="020B0604030504040204" pitchFamily="34" charset="0"/>
            </a:endParaRPr>
          </a:p>
        </p:txBody>
      </p:sp>
      <p:pic>
        <p:nvPicPr>
          <p:cNvPr id="2" name="Picture 1"/>
          <p:cNvPicPr>
            <a:picLocks noChangeAspect="1"/>
          </p:cNvPicPr>
          <p:nvPr/>
        </p:nvPicPr>
        <p:blipFill>
          <a:blip r:embed="rId4"/>
          <a:stretch>
            <a:fillRect/>
          </a:stretch>
        </p:blipFill>
        <p:spPr>
          <a:xfrm>
            <a:off x="152400" y="496389"/>
            <a:ext cx="8686800" cy="6298339"/>
          </a:xfrm>
          <a:prstGeom prst="rect">
            <a:avLst/>
          </a:prstGeom>
        </p:spPr>
      </p:pic>
    </p:spTree>
    <p:extLst>
      <p:ext uri="{BB962C8B-B14F-4D97-AF65-F5344CB8AC3E}">
        <p14:creationId xmlns:p14="http://schemas.microsoft.com/office/powerpoint/2010/main" val="255629787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1"/>
          <p:cNvSpPr txBox="1">
            <a:spLocks noGrp="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1" hangingPunct="1"/>
            <a:r>
              <a:rPr lang="en-US" sz="1200"/>
              <a:t>11.</a:t>
            </a:r>
            <a:fld id="{43934888-A6D6-4182-A135-57070F6558B2}" type="slidenum">
              <a:rPr lang="en-US" sz="1200"/>
              <a:pPr eaLnBrk="1" hangingPunct="1"/>
              <a:t>34</a:t>
            </a:fld>
            <a:endParaRPr lang="en-US" sz="1200"/>
          </a:p>
        </p:txBody>
      </p:sp>
      <p:pic>
        <p:nvPicPr>
          <p:cNvPr id="14339" name="Picture 18" descr="wh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775" y="3292475"/>
            <a:ext cx="1905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Rectangle 17"/>
          <p:cNvSpPr>
            <a:spLocks noChangeArrowheads="1"/>
          </p:cNvSpPr>
          <p:nvPr/>
        </p:nvSpPr>
        <p:spPr bwMode="auto">
          <a:xfrm>
            <a:off x="76200" y="533400"/>
            <a:ext cx="8763000" cy="4555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spAutoFit/>
          </a:bodyPr>
          <a:lstStyle>
            <a:lvl1pPr marL="457200" indent="-457200">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indent="0" algn="just">
              <a:spcBef>
                <a:spcPts val="600"/>
              </a:spcBef>
              <a:spcAft>
                <a:spcPts val="600"/>
              </a:spcAft>
            </a:pPr>
            <a:r>
              <a:rPr lang="en-US" sz="2000" dirty="0" smtClean="0"/>
              <a:t>Let us know how data is being stored during the process of AES  encryption. </a:t>
            </a:r>
          </a:p>
          <a:p>
            <a:pPr marL="509588" indent="-452438" algn="just">
              <a:spcBef>
                <a:spcPts val="600"/>
              </a:spcBef>
              <a:spcAft>
                <a:spcPts val="600"/>
              </a:spcAft>
              <a:buFont typeface="Wingdings" panose="05000000000000000000" pitchFamily="2" charset="2"/>
              <a:buChar char="v"/>
            </a:pPr>
            <a:r>
              <a:rPr lang="en-US" sz="2000" dirty="0" smtClean="0"/>
              <a:t>The plaintext block </a:t>
            </a:r>
            <a:r>
              <a:rPr lang="en-US" sz="2000" dirty="0"/>
              <a:t>to be encrypted is just a sequence of 128 bits. </a:t>
            </a:r>
            <a:endParaRPr lang="en-US" sz="2000" dirty="0" smtClean="0"/>
          </a:p>
          <a:p>
            <a:pPr marL="509588" indent="-452438" algn="just">
              <a:spcBef>
                <a:spcPts val="600"/>
              </a:spcBef>
              <a:spcAft>
                <a:spcPts val="600"/>
              </a:spcAft>
              <a:buFont typeface="Wingdings" panose="05000000000000000000" pitchFamily="2" charset="2"/>
              <a:buChar char="v"/>
            </a:pPr>
            <a:r>
              <a:rPr lang="en-US" sz="2000" dirty="0" smtClean="0"/>
              <a:t>AES </a:t>
            </a:r>
            <a:r>
              <a:rPr lang="en-US" sz="2000" dirty="0"/>
              <a:t>works with byte </a:t>
            </a:r>
            <a:r>
              <a:rPr lang="en-US" sz="2000" dirty="0" smtClean="0"/>
              <a:t>quantities. So at first, we convert </a:t>
            </a:r>
            <a:r>
              <a:rPr lang="en-US" sz="2000" dirty="0"/>
              <a:t>the 128 bits into 16 bytes. </a:t>
            </a:r>
            <a:endParaRPr lang="en-US" sz="2000" dirty="0" smtClean="0"/>
          </a:p>
          <a:p>
            <a:pPr marL="509588" indent="-452438" algn="just">
              <a:spcBef>
                <a:spcPts val="600"/>
              </a:spcBef>
              <a:spcAft>
                <a:spcPts val="600"/>
              </a:spcAft>
              <a:buFont typeface="Wingdings" panose="05000000000000000000" pitchFamily="2" charset="2"/>
              <a:buChar char="v"/>
            </a:pPr>
            <a:r>
              <a:rPr lang="en-US" sz="2000" dirty="0" smtClean="0"/>
              <a:t>These 16 bytes of plaintext data is arranged in a 4 x 4 matrix format which is known as state array. </a:t>
            </a:r>
          </a:p>
          <a:p>
            <a:pPr marL="509588" indent="-452438" algn="just">
              <a:spcBef>
                <a:spcPts val="600"/>
              </a:spcBef>
              <a:spcAft>
                <a:spcPts val="600"/>
              </a:spcAft>
              <a:buFont typeface="Wingdings" panose="05000000000000000000" pitchFamily="2" charset="2"/>
              <a:buChar char="v"/>
            </a:pPr>
            <a:r>
              <a:rPr lang="en-US" sz="2000" dirty="0" smtClean="0"/>
              <a:t>Each round takes the state array as input and gives corresponding  output of 4 x 4 matrix.</a:t>
            </a:r>
          </a:p>
          <a:p>
            <a:pPr marL="509588" indent="-452438" algn="just">
              <a:spcBef>
                <a:spcPts val="600"/>
              </a:spcBef>
              <a:spcAft>
                <a:spcPts val="600"/>
              </a:spcAft>
              <a:buFont typeface="Wingdings" panose="05000000000000000000" pitchFamily="2" charset="2"/>
              <a:buChar char="v"/>
            </a:pPr>
            <a:r>
              <a:rPr lang="en-US" sz="2000" dirty="0" smtClean="0"/>
              <a:t>At </a:t>
            </a:r>
            <a:r>
              <a:rPr lang="en-US" sz="2000" dirty="0"/>
              <a:t>the start of the encryption, the 16 bytes of data, numbered </a:t>
            </a:r>
            <a:r>
              <a:rPr lang="en-US" sz="2000" dirty="0" smtClean="0"/>
              <a:t>are </a:t>
            </a:r>
            <a:r>
              <a:rPr lang="en-US" sz="2000" dirty="0"/>
              <a:t>loaded into the array as shown in </a:t>
            </a:r>
            <a:r>
              <a:rPr lang="en-US" sz="2000" dirty="0" smtClean="0"/>
              <a:t>Table where each cell corresponds to one byte. </a:t>
            </a:r>
            <a:endParaRPr lang="en-US" sz="2000" b="0" dirty="0"/>
          </a:p>
        </p:txBody>
      </p:sp>
      <p:sp>
        <p:nvSpPr>
          <p:cNvPr id="6" name="Rectangle 11"/>
          <p:cNvSpPr>
            <a:spLocks noChangeArrowheads="1"/>
          </p:cNvSpPr>
          <p:nvPr/>
        </p:nvSpPr>
        <p:spPr bwMode="auto">
          <a:xfrm>
            <a:off x="0" y="0"/>
            <a:ext cx="9144000" cy="40011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000" dirty="0" smtClean="0">
                <a:latin typeface="Verdana" panose="020B0604030504040204" pitchFamily="34" charset="0"/>
                <a:ea typeface="Verdana" panose="020B0604030504040204" pitchFamily="34" charset="0"/>
                <a:cs typeface="Verdana" panose="020B0604030504040204" pitchFamily="34" charset="0"/>
              </a:rPr>
              <a:t>Manner of Storing Input Data: Block-to-State Conversion</a:t>
            </a:r>
            <a:endParaRPr lang="en-US" altLang="en-US" sz="2000" dirty="0">
              <a:latin typeface="Verdana" panose="020B0604030504040204" pitchFamily="34" charset="0"/>
              <a:ea typeface="Verdana" panose="020B0604030504040204" pitchFamily="34" charset="0"/>
              <a:cs typeface="Verdana" panose="020B0604030504040204" pitchFamily="34" charset="0"/>
            </a:endParaRPr>
          </a:p>
        </p:txBody>
      </p:sp>
      <p:pic>
        <p:nvPicPr>
          <p:cNvPr id="2" name="Picture 1"/>
          <p:cNvPicPr>
            <a:picLocks noChangeAspect="1"/>
          </p:cNvPicPr>
          <p:nvPr/>
        </p:nvPicPr>
        <p:blipFill>
          <a:blip r:embed="rId4"/>
          <a:stretch>
            <a:fillRect/>
          </a:stretch>
        </p:blipFill>
        <p:spPr>
          <a:xfrm>
            <a:off x="6915664" y="4797278"/>
            <a:ext cx="1999736" cy="1953094"/>
          </a:xfrm>
          <a:prstGeom prst="rect">
            <a:avLst/>
          </a:prstGeom>
        </p:spPr>
      </p:pic>
      <p:sp>
        <p:nvSpPr>
          <p:cNvPr id="8" name="Rectangle 17"/>
          <p:cNvSpPr>
            <a:spLocks noChangeArrowheads="1"/>
          </p:cNvSpPr>
          <p:nvPr/>
        </p:nvSpPr>
        <p:spPr bwMode="auto">
          <a:xfrm>
            <a:off x="0" y="5029200"/>
            <a:ext cx="6687065"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nchorCtr="0">
            <a:spAutoFit/>
          </a:bodyPr>
          <a:lstStyle>
            <a:lvl1pPr marL="457200" indent="-457200">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509588" indent="-452438" algn="just">
              <a:spcBef>
                <a:spcPts val="600"/>
              </a:spcBef>
              <a:spcAft>
                <a:spcPts val="600"/>
              </a:spcAft>
              <a:buFont typeface="Wingdings" panose="05000000000000000000" pitchFamily="2" charset="2"/>
              <a:buChar char="v"/>
            </a:pPr>
            <a:r>
              <a:rPr lang="en-US" sz="2000" dirty="0" smtClean="0"/>
              <a:t>4 bytes (i.e., 32 bits) make one word, so each state array has 4 words.</a:t>
            </a:r>
            <a:endParaRPr lang="en-US" sz="2000" b="0" dirty="0"/>
          </a:p>
          <a:p>
            <a:pPr marL="509588" indent="-452438" algn="just">
              <a:spcBef>
                <a:spcPts val="600"/>
              </a:spcBef>
              <a:spcAft>
                <a:spcPts val="600"/>
              </a:spcAft>
              <a:buFont typeface="Wingdings" panose="05000000000000000000" pitchFamily="2" charset="2"/>
              <a:buChar char="v"/>
            </a:pPr>
            <a:endParaRPr lang="en-US" sz="2000" b="0" dirty="0" smtClean="0"/>
          </a:p>
          <a:p>
            <a:pPr marL="0" indent="0" algn="just">
              <a:spcBef>
                <a:spcPts val="600"/>
              </a:spcBef>
              <a:spcAft>
                <a:spcPts val="600"/>
              </a:spcAft>
            </a:pPr>
            <a:endParaRPr lang="en-US" sz="2000" b="0" dirty="0"/>
          </a:p>
        </p:txBody>
      </p:sp>
    </p:spTree>
    <p:extLst>
      <p:ext uri="{BB962C8B-B14F-4D97-AF65-F5344CB8AC3E}">
        <p14:creationId xmlns:p14="http://schemas.microsoft.com/office/powerpoint/2010/main" val="29033340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1"/>
          <p:cNvSpPr txBox="1">
            <a:spLocks noGrp="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1" hangingPunct="1"/>
            <a:r>
              <a:rPr lang="en-US" sz="1200"/>
              <a:t>11.</a:t>
            </a:r>
            <a:fld id="{B8C1D2E3-983D-4580-8428-E8B6C1F4D988}" type="slidenum">
              <a:rPr lang="en-US" sz="1200"/>
              <a:pPr eaLnBrk="1" hangingPunct="1"/>
              <a:t>35</a:t>
            </a:fld>
            <a:endParaRPr lang="en-US" sz="1200"/>
          </a:p>
        </p:txBody>
      </p:sp>
      <p:pic>
        <p:nvPicPr>
          <p:cNvPr id="26627" name="Picture 18" descr="wh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775" y="3292475"/>
            <a:ext cx="1905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Rectangle 11"/>
          <p:cNvSpPr>
            <a:spLocks noChangeArrowheads="1"/>
          </p:cNvSpPr>
          <p:nvPr/>
        </p:nvSpPr>
        <p:spPr bwMode="auto">
          <a:xfrm>
            <a:off x="0" y="0"/>
            <a:ext cx="9144000" cy="40011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000" dirty="0" smtClean="0">
                <a:latin typeface="Verdana" panose="020B0604030504040204" pitchFamily="34" charset="0"/>
                <a:ea typeface="Verdana" panose="020B0604030504040204" pitchFamily="34" charset="0"/>
                <a:cs typeface="Verdana" panose="020B0604030504040204" pitchFamily="34" charset="0"/>
              </a:rPr>
              <a:t>Manner of Storing Input Data: Block-to-State Conversion</a:t>
            </a:r>
            <a:endParaRPr lang="en-US" alt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26629" name="Rectangle 17"/>
          <p:cNvSpPr>
            <a:spLocks noChangeArrowheads="1"/>
          </p:cNvSpPr>
          <p:nvPr/>
        </p:nvSpPr>
        <p:spPr bwMode="auto">
          <a:xfrm>
            <a:off x="76200" y="447288"/>
            <a:ext cx="8763000" cy="260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457200" indent="-457200">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spcBef>
                <a:spcPts val="300"/>
              </a:spcBef>
              <a:spcAft>
                <a:spcPts val="300"/>
              </a:spcAft>
            </a:pPr>
            <a:r>
              <a:rPr lang="en-US" sz="1800" dirty="0">
                <a:latin typeface="Verdana" panose="020B0604030504040204" pitchFamily="34" charset="0"/>
                <a:ea typeface="Verdana" panose="020B0604030504040204" pitchFamily="34" charset="0"/>
                <a:cs typeface="Verdana" panose="020B0604030504040204" pitchFamily="34" charset="0"/>
              </a:rPr>
              <a:t>Example:</a:t>
            </a:r>
          </a:p>
          <a:p>
            <a:pPr algn="just">
              <a:spcBef>
                <a:spcPts val="300"/>
              </a:spcBef>
              <a:spcAft>
                <a:spcPts val="300"/>
              </a:spcAft>
              <a:buFont typeface="Wingdings" panose="05000000000000000000" pitchFamily="2" charset="2"/>
              <a:buChar char="Ø"/>
            </a:pPr>
            <a:r>
              <a:rPr lang="en-US" sz="1500" b="0" dirty="0">
                <a:latin typeface="Verdana" panose="020B0604030504040204" pitchFamily="34" charset="0"/>
                <a:ea typeface="Verdana" panose="020B0604030504040204" pitchFamily="34" charset="0"/>
                <a:cs typeface="Verdana" panose="020B0604030504040204" pitchFamily="34" charset="0"/>
              </a:rPr>
              <a:t>Let us see how </a:t>
            </a:r>
            <a:r>
              <a:rPr lang="en-US" sz="1500" dirty="0">
                <a:solidFill>
                  <a:srgbClr val="0000FF"/>
                </a:solidFill>
                <a:latin typeface="Verdana" panose="020B0604030504040204" pitchFamily="34" charset="0"/>
                <a:ea typeface="Verdana" panose="020B0604030504040204" pitchFamily="34" charset="0"/>
                <a:cs typeface="Verdana" panose="020B0604030504040204" pitchFamily="34" charset="0"/>
              </a:rPr>
              <a:t>a 16-character block </a:t>
            </a:r>
            <a:r>
              <a:rPr lang="en-US" sz="1500" b="0" dirty="0">
                <a:latin typeface="Verdana" panose="020B0604030504040204" pitchFamily="34" charset="0"/>
                <a:ea typeface="Verdana" panose="020B0604030504040204" pitchFamily="34" charset="0"/>
                <a:cs typeface="Verdana" panose="020B0604030504040204" pitchFamily="34" charset="0"/>
              </a:rPr>
              <a:t>can be shown as a 4 x 4 matrix. </a:t>
            </a:r>
          </a:p>
          <a:p>
            <a:pPr algn="just">
              <a:spcBef>
                <a:spcPts val="300"/>
              </a:spcBef>
              <a:spcAft>
                <a:spcPts val="300"/>
              </a:spcAft>
              <a:buFont typeface="Wingdings" panose="05000000000000000000" pitchFamily="2" charset="2"/>
              <a:buChar char="Ø"/>
            </a:pPr>
            <a:r>
              <a:rPr lang="en-US" sz="1500" b="0" dirty="0">
                <a:latin typeface="Verdana" panose="020B0604030504040204" pitchFamily="34" charset="0"/>
                <a:ea typeface="Verdana" panose="020B0604030504040204" pitchFamily="34" charset="0"/>
                <a:cs typeface="Verdana" panose="020B0604030504040204" pitchFamily="34" charset="0"/>
              </a:rPr>
              <a:t>Assume that the text block is “AES uses a matrix”. </a:t>
            </a:r>
          </a:p>
          <a:p>
            <a:pPr algn="just">
              <a:spcBef>
                <a:spcPts val="300"/>
              </a:spcBef>
              <a:spcAft>
                <a:spcPts val="300"/>
              </a:spcAft>
              <a:buFont typeface="Wingdings" panose="05000000000000000000" pitchFamily="2" charset="2"/>
              <a:buChar char="Ø"/>
            </a:pPr>
            <a:r>
              <a:rPr lang="en-US" sz="1500" b="0" dirty="0">
                <a:latin typeface="Verdana" panose="020B0604030504040204" pitchFamily="34" charset="0"/>
                <a:ea typeface="Verdana" panose="020B0604030504040204" pitchFamily="34" charset="0"/>
                <a:cs typeface="Verdana" panose="020B0604030504040204" pitchFamily="34" charset="0"/>
              </a:rPr>
              <a:t>We </a:t>
            </a:r>
            <a:r>
              <a:rPr lang="en-US" sz="1500" dirty="0">
                <a:latin typeface="Verdana" panose="020B0604030504040204" pitchFamily="34" charset="0"/>
                <a:ea typeface="Verdana" panose="020B0604030504040204" pitchFamily="34" charset="0"/>
                <a:cs typeface="Verdana" panose="020B0604030504040204" pitchFamily="34" charset="0"/>
              </a:rPr>
              <a:t>add two bogus characters at the end </a:t>
            </a:r>
            <a:r>
              <a:rPr lang="en-US" sz="1500" b="0" dirty="0">
                <a:latin typeface="Verdana" panose="020B0604030504040204" pitchFamily="34" charset="0"/>
                <a:ea typeface="Verdana" panose="020B0604030504040204" pitchFamily="34" charset="0"/>
                <a:cs typeface="Verdana" panose="020B0604030504040204" pitchFamily="34" charset="0"/>
              </a:rPr>
              <a:t>to get “AESUSESAMATRIX</a:t>
            </a:r>
            <a:r>
              <a:rPr lang="en-US" sz="1500" b="0" dirty="0">
                <a:solidFill>
                  <a:srgbClr val="00CC00"/>
                </a:solidFill>
                <a:latin typeface="Verdana" panose="020B0604030504040204" pitchFamily="34" charset="0"/>
                <a:ea typeface="Verdana" panose="020B0604030504040204" pitchFamily="34" charset="0"/>
                <a:cs typeface="Verdana" panose="020B0604030504040204" pitchFamily="34" charset="0"/>
              </a:rPr>
              <a:t>ZZ</a:t>
            </a:r>
            <a:r>
              <a:rPr lang="en-US" sz="1500" b="0" dirty="0">
                <a:latin typeface="Verdana" panose="020B0604030504040204" pitchFamily="34" charset="0"/>
                <a:ea typeface="Verdana" panose="020B0604030504040204" pitchFamily="34" charset="0"/>
                <a:cs typeface="Verdana" panose="020B0604030504040204" pitchFamily="34" charset="0"/>
              </a:rPr>
              <a:t>”. </a:t>
            </a:r>
          </a:p>
          <a:p>
            <a:pPr algn="just">
              <a:spcBef>
                <a:spcPts val="300"/>
              </a:spcBef>
              <a:spcAft>
                <a:spcPts val="300"/>
              </a:spcAft>
              <a:buFont typeface="Wingdings" panose="05000000000000000000" pitchFamily="2" charset="2"/>
              <a:buChar char="Ø"/>
            </a:pPr>
            <a:r>
              <a:rPr lang="en-US" sz="1500" b="0" dirty="0">
                <a:latin typeface="Verdana" panose="020B0604030504040204" pitchFamily="34" charset="0"/>
                <a:ea typeface="Verdana" panose="020B0604030504040204" pitchFamily="34" charset="0"/>
                <a:cs typeface="Verdana" panose="020B0604030504040204" pitchFamily="34" charset="0"/>
              </a:rPr>
              <a:t>Now we </a:t>
            </a:r>
            <a:r>
              <a:rPr lang="en-US" sz="1500" dirty="0">
                <a:latin typeface="Verdana" panose="020B0604030504040204" pitchFamily="34" charset="0"/>
                <a:ea typeface="Verdana" panose="020B0604030504040204" pitchFamily="34" charset="0"/>
                <a:cs typeface="Verdana" panose="020B0604030504040204" pitchFamily="34" charset="0"/>
              </a:rPr>
              <a:t>replace each character with a decimal integer between 00 and 25</a:t>
            </a:r>
            <a:r>
              <a:rPr lang="en-US" sz="1500" b="0" dirty="0">
                <a:latin typeface="Verdana" panose="020B0604030504040204" pitchFamily="34" charset="0"/>
                <a:ea typeface="Verdana" panose="020B0604030504040204" pitchFamily="34" charset="0"/>
                <a:cs typeface="Verdana" panose="020B0604030504040204" pitchFamily="34" charset="0"/>
              </a:rPr>
              <a:t>. </a:t>
            </a:r>
          </a:p>
          <a:p>
            <a:pPr algn="just">
              <a:spcBef>
                <a:spcPts val="300"/>
              </a:spcBef>
              <a:spcAft>
                <a:spcPts val="300"/>
              </a:spcAft>
              <a:buFont typeface="Wingdings" panose="05000000000000000000" pitchFamily="2" charset="2"/>
              <a:buChar char="Ø"/>
            </a:pPr>
            <a:r>
              <a:rPr lang="en-US" sz="1500" b="0" dirty="0">
                <a:latin typeface="Verdana" panose="020B0604030504040204" pitchFamily="34" charset="0"/>
                <a:ea typeface="Verdana" panose="020B0604030504040204" pitchFamily="34" charset="0"/>
                <a:cs typeface="Verdana" panose="020B0604030504040204" pitchFamily="34" charset="0"/>
              </a:rPr>
              <a:t>We then show each byte as an integer with two hexadecimal digits. For example, the character “S” is first changed to 18 and then written as 12</a:t>
            </a:r>
            <a:r>
              <a:rPr lang="en-US" sz="1500" b="0" baseline="-25000" dirty="0">
                <a:latin typeface="Verdana" panose="020B0604030504040204" pitchFamily="34" charset="0"/>
                <a:ea typeface="Verdana" panose="020B0604030504040204" pitchFamily="34" charset="0"/>
                <a:cs typeface="Verdana" panose="020B0604030504040204" pitchFamily="34" charset="0"/>
              </a:rPr>
              <a:t>16</a:t>
            </a:r>
            <a:r>
              <a:rPr lang="en-US" sz="1500" b="0" dirty="0">
                <a:latin typeface="Verdana" panose="020B0604030504040204" pitchFamily="34" charset="0"/>
                <a:ea typeface="Verdana" panose="020B0604030504040204" pitchFamily="34" charset="0"/>
                <a:cs typeface="Verdana" panose="020B0604030504040204" pitchFamily="34" charset="0"/>
              </a:rPr>
              <a:t> in hexadecimal. The state matrix is then filled up, </a:t>
            </a:r>
            <a:r>
              <a:rPr lang="en-US" sz="1500" dirty="0">
                <a:solidFill>
                  <a:srgbClr val="FF0000"/>
                </a:solidFill>
                <a:latin typeface="Verdana" panose="020B0604030504040204" pitchFamily="34" charset="0"/>
                <a:ea typeface="Verdana" panose="020B0604030504040204" pitchFamily="34" charset="0"/>
                <a:cs typeface="Verdana" panose="020B0604030504040204" pitchFamily="34" charset="0"/>
              </a:rPr>
              <a:t>column by column</a:t>
            </a:r>
            <a:r>
              <a:rPr lang="en-US" sz="1500" b="0" dirty="0">
                <a:latin typeface="Verdana" panose="020B0604030504040204" pitchFamily="34" charset="0"/>
                <a:ea typeface="Verdana" panose="020B0604030504040204" pitchFamily="34" charset="0"/>
                <a:cs typeface="Verdana" panose="020B0604030504040204" pitchFamily="34" charset="0"/>
              </a:rPr>
              <a:t>, as shown in the figure below.</a:t>
            </a:r>
          </a:p>
        </p:txBody>
      </p:sp>
      <p:sp>
        <p:nvSpPr>
          <p:cNvPr id="26630" name="Text Box 13"/>
          <p:cNvSpPr txBox="1">
            <a:spLocks noChangeArrowheads="1"/>
          </p:cNvSpPr>
          <p:nvPr/>
        </p:nvSpPr>
        <p:spPr bwMode="auto">
          <a:xfrm>
            <a:off x="2819400" y="6427788"/>
            <a:ext cx="4179888"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sz="1700">
                <a:solidFill>
                  <a:schemeClr val="folHlink"/>
                </a:solidFill>
                <a:latin typeface="Verdana" panose="020B0604030504040204" pitchFamily="34" charset="0"/>
                <a:ea typeface="Verdana" panose="020B0604030504040204" pitchFamily="34" charset="0"/>
                <a:cs typeface="Verdana" panose="020B0604030504040204" pitchFamily="34" charset="0"/>
              </a:rPr>
              <a:t>Figure: </a:t>
            </a:r>
            <a:r>
              <a:rPr lang="en-US" sz="1700" b="0">
                <a:latin typeface="Verdana" panose="020B0604030504040204" pitchFamily="34" charset="0"/>
                <a:ea typeface="Verdana" panose="020B0604030504040204" pitchFamily="34" charset="0"/>
                <a:cs typeface="Verdana" panose="020B0604030504040204" pitchFamily="34" charset="0"/>
              </a:rPr>
              <a:t>Changing plaintext to state</a:t>
            </a:r>
          </a:p>
        </p:txBody>
      </p:sp>
      <p:pic>
        <p:nvPicPr>
          <p:cNvPr id="26631"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825" y="3857625"/>
            <a:ext cx="8308975" cy="226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07636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1"/>
          <p:cNvSpPr txBox="1">
            <a:spLocks noGrp="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1" hangingPunct="1"/>
            <a:r>
              <a:rPr lang="en-US" sz="1200"/>
              <a:t>11.</a:t>
            </a:r>
            <a:fld id="{43934888-A6D6-4182-A135-57070F6558B2}" type="slidenum">
              <a:rPr lang="en-US" sz="1200"/>
              <a:pPr eaLnBrk="1" hangingPunct="1"/>
              <a:t>36</a:t>
            </a:fld>
            <a:endParaRPr lang="en-US" sz="1200"/>
          </a:p>
        </p:txBody>
      </p:sp>
      <p:pic>
        <p:nvPicPr>
          <p:cNvPr id="14339" name="Picture 18" descr="wh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775" y="3292475"/>
            <a:ext cx="1905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Rectangle 11"/>
          <p:cNvSpPr>
            <a:spLocks noChangeArrowheads="1"/>
          </p:cNvSpPr>
          <p:nvPr/>
        </p:nvSpPr>
        <p:spPr bwMode="auto">
          <a:xfrm>
            <a:off x="0" y="0"/>
            <a:ext cx="9144000" cy="40011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GB" altLang="en-US" sz="2000" dirty="0" smtClean="0">
                <a:latin typeface="Verdana" panose="020B0604030504040204" pitchFamily="34" charset="0"/>
                <a:ea typeface="Verdana" panose="020B0604030504040204" pitchFamily="34" charset="0"/>
                <a:cs typeface="Verdana" panose="020B0604030504040204" pitchFamily="34" charset="0"/>
              </a:rPr>
              <a:t>Steps in AES Encryption Process</a:t>
            </a:r>
            <a:endParaRPr lang="en-US" alt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14341" name="Rectangle 17"/>
          <p:cNvSpPr>
            <a:spLocks noChangeArrowheads="1"/>
          </p:cNvSpPr>
          <p:nvPr/>
        </p:nvSpPr>
        <p:spPr bwMode="auto">
          <a:xfrm>
            <a:off x="76200" y="533400"/>
            <a:ext cx="8763000" cy="535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spAutoFit/>
          </a:bodyPr>
          <a:lstStyle>
            <a:lvl1pPr marL="457200" indent="-457200">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indent="0" algn="just">
              <a:spcBef>
                <a:spcPts val="600"/>
              </a:spcBef>
              <a:spcAft>
                <a:spcPts val="600"/>
              </a:spcAft>
            </a:pPr>
            <a:r>
              <a:rPr lang="en-US" sz="2000" b="0" dirty="0" smtClean="0"/>
              <a:t>The AES encryption </a:t>
            </a:r>
            <a:r>
              <a:rPr lang="en-US" sz="2000" b="0" dirty="0"/>
              <a:t>process uses a set of specially derived keys called round keys. </a:t>
            </a:r>
            <a:r>
              <a:rPr lang="en-US" sz="2000" b="0" dirty="0" smtClean="0"/>
              <a:t>Along </a:t>
            </a:r>
            <a:r>
              <a:rPr lang="en-US" sz="2000" b="0" dirty="0"/>
              <a:t>with other </a:t>
            </a:r>
            <a:r>
              <a:rPr lang="en-US" sz="2000" b="0" dirty="0" smtClean="0"/>
              <a:t>operations, these round keys are applied </a:t>
            </a:r>
            <a:r>
              <a:rPr lang="en-US" sz="2000" b="0" dirty="0"/>
              <a:t>on an array of data that holds exactly one block of </a:t>
            </a:r>
            <a:r>
              <a:rPr lang="en-US" sz="2000" b="0" dirty="0" smtClean="0"/>
              <a:t>data that is </a:t>
            </a:r>
            <a:r>
              <a:rPr lang="en-US" sz="2000" b="0" dirty="0"/>
              <a:t>to be encrypted. </a:t>
            </a:r>
            <a:endParaRPr lang="en-US" sz="2000" dirty="0">
              <a:latin typeface="Verdana" panose="020B0604030504040204" pitchFamily="34" charset="0"/>
              <a:ea typeface="Verdana" panose="020B0604030504040204" pitchFamily="34" charset="0"/>
              <a:cs typeface="Verdana" panose="020B0604030504040204" pitchFamily="34" charset="0"/>
            </a:endParaRPr>
          </a:p>
          <a:p>
            <a:pPr marL="0" indent="0" algn="just">
              <a:spcBef>
                <a:spcPts val="600"/>
              </a:spcBef>
              <a:spcAft>
                <a:spcPts val="600"/>
              </a:spcAft>
            </a:pPr>
            <a:r>
              <a:rPr lang="en-US" sz="2000" dirty="0" smtClean="0">
                <a:latin typeface="Verdana" panose="020B0604030504040204" pitchFamily="34" charset="0"/>
                <a:ea typeface="Verdana" panose="020B0604030504040204" pitchFamily="34" charset="0"/>
                <a:cs typeface="Verdana" panose="020B0604030504040204" pitchFamily="34" charset="0"/>
              </a:rPr>
              <a:t>The steps in the encryption of AES </a:t>
            </a:r>
            <a:r>
              <a:rPr lang="en-US" sz="2000" dirty="0">
                <a:latin typeface="Verdana" panose="020B0604030504040204" pitchFamily="34" charset="0"/>
                <a:ea typeface="Verdana" panose="020B0604030504040204" pitchFamily="34" charset="0"/>
                <a:cs typeface="Verdana" panose="020B0604030504040204" pitchFamily="34" charset="0"/>
              </a:rPr>
              <a:t>128-bit block </a:t>
            </a:r>
            <a:r>
              <a:rPr lang="en-US" sz="2000" dirty="0" smtClean="0">
                <a:latin typeface="Verdana" panose="020B0604030504040204" pitchFamily="34" charset="0"/>
                <a:ea typeface="Verdana" panose="020B0604030504040204" pitchFamily="34" charset="0"/>
                <a:cs typeface="Verdana" panose="020B0604030504040204" pitchFamily="34" charset="0"/>
              </a:rPr>
              <a:t>are listed below:</a:t>
            </a:r>
            <a:endParaRPr lang="en-US" sz="2000" dirty="0">
              <a:latin typeface="Verdana" panose="020B0604030504040204" pitchFamily="34" charset="0"/>
              <a:ea typeface="Verdana" panose="020B0604030504040204" pitchFamily="34" charset="0"/>
              <a:cs typeface="Verdana" panose="020B0604030504040204" pitchFamily="34" charset="0"/>
            </a:endParaRPr>
          </a:p>
          <a:p>
            <a:pPr marL="914400" algn="just">
              <a:spcBef>
                <a:spcPts val="600"/>
              </a:spcBef>
              <a:spcAft>
                <a:spcPts val="600"/>
              </a:spcAft>
              <a:buFont typeface="+mj-lt"/>
              <a:buAutoNum type="arabicParenR"/>
            </a:pPr>
            <a:r>
              <a:rPr lang="en-US" sz="1800" b="0" dirty="0">
                <a:latin typeface="Verdana" panose="020B0604030504040204" pitchFamily="34" charset="0"/>
                <a:ea typeface="Verdana" panose="020B0604030504040204" pitchFamily="34" charset="0"/>
                <a:cs typeface="Verdana" panose="020B0604030504040204" pitchFamily="34" charset="0"/>
              </a:rPr>
              <a:t>Derive the set of round keys from the cipher key.</a:t>
            </a:r>
          </a:p>
          <a:p>
            <a:pPr marL="914400" algn="just">
              <a:spcBef>
                <a:spcPts val="600"/>
              </a:spcBef>
              <a:spcAft>
                <a:spcPts val="600"/>
              </a:spcAft>
              <a:buFont typeface="+mj-lt"/>
              <a:buAutoNum type="arabicParenR"/>
            </a:pPr>
            <a:r>
              <a:rPr lang="en-US" sz="1800" b="0" dirty="0">
                <a:latin typeface="Verdana" panose="020B0604030504040204" pitchFamily="34" charset="0"/>
                <a:ea typeface="Verdana" panose="020B0604030504040204" pitchFamily="34" charset="0"/>
                <a:cs typeface="Verdana" panose="020B0604030504040204" pitchFamily="34" charset="0"/>
              </a:rPr>
              <a:t>Initialize the state array with the block data (plaintext).</a:t>
            </a:r>
          </a:p>
          <a:p>
            <a:pPr marL="914400" algn="just">
              <a:spcBef>
                <a:spcPts val="600"/>
              </a:spcBef>
              <a:spcAft>
                <a:spcPts val="600"/>
              </a:spcAft>
              <a:buFont typeface="+mj-lt"/>
              <a:buAutoNum type="arabicParenR"/>
            </a:pPr>
            <a:r>
              <a:rPr lang="en-US" sz="1800" b="0" dirty="0">
                <a:latin typeface="Verdana" panose="020B0604030504040204" pitchFamily="34" charset="0"/>
                <a:ea typeface="Verdana" panose="020B0604030504040204" pitchFamily="34" charset="0"/>
                <a:cs typeface="Verdana" panose="020B0604030504040204" pitchFamily="34" charset="0"/>
              </a:rPr>
              <a:t>Add the initial round key to the starting state array.</a:t>
            </a:r>
          </a:p>
          <a:p>
            <a:pPr marL="914400" algn="just">
              <a:spcBef>
                <a:spcPts val="600"/>
              </a:spcBef>
              <a:spcAft>
                <a:spcPts val="600"/>
              </a:spcAft>
              <a:buFont typeface="+mj-lt"/>
              <a:buAutoNum type="arabicParenR"/>
            </a:pPr>
            <a:r>
              <a:rPr lang="en-US" sz="1800" b="0" dirty="0">
                <a:latin typeface="Verdana" panose="020B0604030504040204" pitchFamily="34" charset="0"/>
                <a:ea typeface="Verdana" panose="020B0604030504040204" pitchFamily="34" charset="0"/>
                <a:cs typeface="Verdana" panose="020B0604030504040204" pitchFamily="34" charset="0"/>
              </a:rPr>
              <a:t>Perform nine rounds of state manipulation.</a:t>
            </a:r>
          </a:p>
          <a:p>
            <a:pPr marL="914400" algn="just">
              <a:spcBef>
                <a:spcPts val="600"/>
              </a:spcBef>
              <a:spcAft>
                <a:spcPts val="600"/>
              </a:spcAft>
              <a:buFont typeface="+mj-lt"/>
              <a:buAutoNum type="arabicParenR"/>
            </a:pPr>
            <a:r>
              <a:rPr lang="en-US" sz="1800" b="0" dirty="0">
                <a:latin typeface="Verdana" panose="020B0604030504040204" pitchFamily="34" charset="0"/>
                <a:ea typeface="Verdana" panose="020B0604030504040204" pitchFamily="34" charset="0"/>
                <a:cs typeface="Verdana" panose="020B0604030504040204" pitchFamily="34" charset="0"/>
              </a:rPr>
              <a:t>Perform the tenth and final round of state manipulation</a:t>
            </a:r>
            <a:r>
              <a:rPr lang="en-US" sz="1800" b="0" dirty="0" smtClean="0">
                <a:latin typeface="Verdana" panose="020B0604030504040204" pitchFamily="34" charset="0"/>
                <a:ea typeface="Verdana" panose="020B0604030504040204" pitchFamily="34" charset="0"/>
                <a:cs typeface="Verdana" panose="020B0604030504040204" pitchFamily="34" charset="0"/>
              </a:rPr>
              <a:t>.</a:t>
            </a:r>
            <a:endParaRPr lang="en-US" sz="1800" b="0" dirty="0">
              <a:latin typeface="Verdana" panose="020B0604030504040204" pitchFamily="34" charset="0"/>
              <a:ea typeface="Verdana" panose="020B0604030504040204" pitchFamily="34" charset="0"/>
              <a:cs typeface="Verdana" panose="020B0604030504040204" pitchFamily="34" charset="0"/>
            </a:endParaRPr>
          </a:p>
          <a:p>
            <a:pPr marL="0" indent="0" algn="just">
              <a:spcBef>
                <a:spcPts val="600"/>
              </a:spcBef>
              <a:spcAft>
                <a:spcPts val="600"/>
              </a:spcAft>
            </a:pPr>
            <a:r>
              <a:rPr lang="en-US" sz="1800" dirty="0" smtClean="0"/>
              <a:t>Note:</a:t>
            </a:r>
          </a:p>
          <a:p>
            <a:pPr indent="0" algn="just">
              <a:spcBef>
                <a:spcPts val="600"/>
              </a:spcBef>
              <a:spcAft>
                <a:spcPts val="600"/>
              </a:spcAft>
            </a:pPr>
            <a:r>
              <a:rPr lang="en-US" sz="1800" dirty="0" smtClean="0"/>
              <a:t>The </a:t>
            </a:r>
            <a:r>
              <a:rPr lang="en-US" sz="1800" dirty="0"/>
              <a:t>reason that the rounds have been listed as "nine followed by a final tenth round" is because the tenth round involves a slightly different manipulation from the others.</a:t>
            </a:r>
            <a:endParaRPr lang="en-US" sz="1800" b="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8148712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1"/>
          <p:cNvSpPr>
            <a:spLocks noChangeArrowheads="1"/>
          </p:cNvSpPr>
          <p:nvPr/>
        </p:nvSpPr>
        <p:spPr bwMode="auto">
          <a:xfrm>
            <a:off x="0" y="0"/>
            <a:ext cx="9144000" cy="40011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indent="0" algn="just">
              <a:spcBef>
                <a:spcPts val="600"/>
              </a:spcBef>
              <a:spcAft>
                <a:spcPts val="600"/>
              </a:spcAft>
            </a:pPr>
            <a:r>
              <a:rPr lang="en-US" sz="2000" dirty="0" smtClean="0">
                <a:latin typeface="Verdana" panose="020B0604030504040204" pitchFamily="34" charset="0"/>
                <a:ea typeface="Verdana" panose="020B0604030504040204" pitchFamily="34" charset="0"/>
                <a:cs typeface="Verdana" panose="020B0604030504040204" pitchFamily="34" charset="0"/>
              </a:rPr>
              <a:t>Simplified Block Diagram of AES</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pic>
        <p:nvPicPr>
          <p:cNvPr id="14" name="Picture 13"/>
          <p:cNvPicPr>
            <a:picLocks noChangeAspect="1"/>
          </p:cNvPicPr>
          <p:nvPr/>
        </p:nvPicPr>
        <p:blipFill>
          <a:blip r:embed="rId3"/>
          <a:stretch>
            <a:fillRect/>
          </a:stretch>
        </p:blipFill>
        <p:spPr>
          <a:xfrm>
            <a:off x="76200" y="533400"/>
            <a:ext cx="8839200" cy="5943600"/>
          </a:xfrm>
          <a:prstGeom prst="rect">
            <a:avLst/>
          </a:prstGeom>
        </p:spPr>
      </p:pic>
    </p:spTree>
    <p:extLst>
      <p:ext uri="{BB962C8B-B14F-4D97-AF65-F5344CB8AC3E}">
        <p14:creationId xmlns:p14="http://schemas.microsoft.com/office/powerpoint/2010/main" val="23317492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1"/>
          <p:cNvSpPr txBox="1">
            <a:spLocks noGrp="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1" hangingPunct="1"/>
            <a:r>
              <a:rPr lang="en-US" sz="1200"/>
              <a:t>11.</a:t>
            </a:r>
            <a:fld id="{43934888-A6D6-4182-A135-57070F6558B2}" type="slidenum">
              <a:rPr lang="en-US" sz="1200"/>
              <a:pPr eaLnBrk="1" hangingPunct="1"/>
              <a:t>38</a:t>
            </a:fld>
            <a:endParaRPr lang="en-US" sz="1200"/>
          </a:p>
        </p:txBody>
      </p:sp>
      <p:pic>
        <p:nvPicPr>
          <p:cNvPr id="14339" name="Picture 18" descr="wh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775" y="3292475"/>
            <a:ext cx="1905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Rectangle 11"/>
          <p:cNvSpPr>
            <a:spLocks noChangeArrowheads="1"/>
          </p:cNvSpPr>
          <p:nvPr/>
        </p:nvSpPr>
        <p:spPr bwMode="auto">
          <a:xfrm>
            <a:off x="0" y="0"/>
            <a:ext cx="9144000" cy="40011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indent="0" algn="just">
              <a:spcBef>
                <a:spcPts val="600"/>
              </a:spcBef>
              <a:spcAft>
                <a:spcPts val="600"/>
              </a:spcAft>
            </a:pPr>
            <a:r>
              <a:rPr lang="en-US" sz="2000" dirty="0">
                <a:latin typeface="Verdana" panose="020B0604030504040204" pitchFamily="34" charset="0"/>
                <a:ea typeface="Verdana" panose="020B0604030504040204" pitchFamily="34" charset="0"/>
                <a:cs typeface="Verdana" panose="020B0604030504040204" pitchFamily="34" charset="0"/>
              </a:rPr>
              <a:t>Simplified Block Diagram of AES</a:t>
            </a:r>
          </a:p>
        </p:txBody>
      </p:sp>
      <p:sp>
        <p:nvSpPr>
          <p:cNvPr id="14341" name="Rectangle 17"/>
          <p:cNvSpPr>
            <a:spLocks noChangeArrowheads="1"/>
          </p:cNvSpPr>
          <p:nvPr/>
        </p:nvSpPr>
        <p:spPr bwMode="auto">
          <a:xfrm>
            <a:off x="76200" y="394105"/>
            <a:ext cx="8763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spAutoFit/>
          </a:bodyPr>
          <a:lstStyle>
            <a:lvl1pPr marL="457200" indent="-457200">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sz="2000" dirty="0" smtClean="0"/>
              <a:t>Four </a:t>
            </a:r>
            <a:r>
              <a:rPr lang="en-US" sz="2000" dirty="0"/>
              <a:t>operations are required </a:t>
            </a:r>
            <a:r>
              <a:rPr lang="en-US" sz="2000" dirty="0" smtClean="0"/>
              <a:t>in each round:</a:t>
            </a:r>
            <a:endParaRPr lang="en-US" sz="2000" b="0" dirty="0"/>
          </a:p>
        </p:txBody>
      </p:sp>
      <p:pic>
        <p:nvPicPr>
          <p:cNvPr id="2" name="Picture 1"/>
          <p:cNvPicPr>
            <a:picLocks noChangeAspect="1"/>
          </p:cNvPicPr>
          <p:nvPr/>
        </p:nvPicPr>
        <p:blipFill>
          <a:blip r:embed="rId4"/>
          <a:stretch>
            <a:fillRect/>
          </a:stretch>
        </p:blipFill>
        <p:spPr>
          <a:xfrm>
            <a:off x="4571988" y="-36954116"/>
            <a:ext cx="24" cy="80766231"/>
          </a:xfrm>
          <a:prstGeom prst="rect">
            <a:avLst/>
          </a:prstGeom>
        </p:spPr>
      </p:pic>
      <p:pic>
        <p:nvPicPr>
          <p:cNvPr id="3" name="Picture 2"/>
          <p:cNvPicPr>
            <a:picLocks noChangeAspect="1"/>
          </p:cNvPicPr>
          <p:nvPr/>
        </p:nvPicPr>
        <p:blipFill>
          <a:blip r:embed="rId5"/>
          <a:stretch>
            <a:fillRect/>
          </a:stretch>
        </p:blipFill>
        <p:spPr>
          <a:xfrm>
            <a:off x="1665794" y="1188320"/>
            <a:ext cx="7173406" cy="5441080"/>
          </a:xfrm>
          <a:prstGeom prst="rect">
            <a:avLst/>
          </a:prstGeom>
        </p:spPr>
      </p:pic>
    </p:spTree>
    <p:extLst>
      <p:ext uri="{BB962C8B-B14F-4D97-AF65-F5344CB8AC3E}">
        <p14:creationId xmlns:p14="http://schemas.microsoft.com/office/powerpoint/2010/main" val="357746596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923925" y="1570293"/>
            <a:ext cx="7296150" cy="2514600"/>
          </a:xfrm>
          <a:prstGeom prst="rect">
            <a:avLst/>
          </a:prstGeom>
        </p:spPr>
      </p:pic>
      <p:sp>
        <p:nvSpPr>
          <p:cNvPr id="14338" name="Slide Number Placeholder 1"/>
          <p:cNvSpPr txBox="1">
            <a:spLocks noGrp="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1" hangingPunct="1"/>
            <a:r>
              <a:rPr lang="en-US" sz="1200"/>
              <a:t>11.</a:t>
            </a:r>
            <a:fld id="{43934888-A6D6-4182-A135-57070F6558B2}" type="slidenum">
              <a:rPr lang="en-US" sz="1200"/>
              <a:pPr eaLnBrk="1" hangingPunct="1"/>
              <a:t>39</a:t>
            </a:fld>
            <a:endParaRPr lang="en-US" sz="1200"/>
          </a:p>
        </p:txBody>
      </p:sp>
      <p:pic>
        <p:nvPicPr>
          <p:cNvPr id="14339" name="Picture 18" descr="whi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1775" y="3292475"/>
            <a:ext cx="1905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Rectangle 11"/>
          <p:cNvSpPr>
            <a:spLocks noChangeArrowheads="1"/>
          </p:cNvSpPr>
          <p:nvPr/>
        </p:nvSpPr>
        <p:spPr bwMode="auto">
          <a:xfrm>
            <a:off x="0" y="0"/>
            <a:ext cx="9144000" cy="40011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indent="0" algn="just">
              <a:spcBef>
                <a:spcPts val="600"/>
              </a:spcBef>
              <a:spcAft>
                <a:spcPts val="600"/>
              </a:spcAft>
            </a:pPr>
            <a:r>
              <a:rPr lang="en-US" sz="2000" dirty="0" smtClean="0">
                <a:latin typeface="Verdana" panose="020B0604030504040204" pitchFamily="34" charset="0"/>
                <a:ea typeface="Verdana" panose="020B0604030504040204" pitchFamily="34" charset="0"/>
                <a:cs typeface="Verdana" panose="020B0604030504040204" pitchFamily="34" charset="0"/>
              </a:rPr>
              <a:t>Pre-round Operations in AES </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14341" name="Rectangle 17"/>
          <p:cNvSpPr>
            <a:spLocks noChangeArrowheads="1"/>
          </p:cNvSpPr>
          <p:nvPr/>
        </p:nvSpPr>
        <p:spPr bwMode="auto">
          <a:xfrm>
            <a:off x="76200" y="394105"/>
            <a:ext cx="8763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spAutoFit/>
          </a:bodyPr>
          <a:lstStyle>
            <a:lvl1pPr marL="457200" indent="-457200">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342900" indent="-342900">
              <a:buFont typeface="Wingdings" panose="05000000000000000000" pitchFamily="2" charset="2"/>
              <a:buChar char="v"/>
            </a:pPr>
            <a:r>
              <a:rPr lang="en-US" sz="2000" b="0" dirty="0" smtClean="0"/>
              <a:t>In the very beginning, the plaintext state array is </a:t>
            </a:r>
            <a:r>
              <a:rPr lang="en-US" sz="2000" b="0" dirty="0" err="1" smtClean="0"/>
              <a:t>Exor-ed</a:t>
            </a:r>
            <a:r>
              <a:rPr lang="en-US" sz="2000" b="0" dirty="0" smtClean="0"/>
              <a:t> with the initial round key K</a:t>
            </a:r>
            <a:r>
              <a:rPr lang="en-US" sz="2000" b="0" baseline="-25000" dirty="0" smtClean="0"/>
              <a:t>0</a:t>
            </a:r>
            <a:r>
              <a:rPr lang="en-US" sz="2000" b="0" dirty="0" smtClean="0"/>
              <a:t>.  </a:t>
            </a:r>
          </a:p>
          <a:p>
            <a:pPr marL="342900" indent="-342900">
              <a:buFont typeface="Wingdings" panose="05000000000000000000" pitchFamily="2" charset="2"/>
              <a:buChar char="v"/>
            </a:pPr>
            <a:r>
              <a:rPr lang="en-US" sz="2000" b="0" dirty="0" smtClean="0"/>
              <a:t>The output is passed to a byte substitution process. </a:t>
            </a:r>
            <a:endParaRPr lang="en-US" sz="2000" b="0" dirty="0"/>
          </a:p>
        </p:txBody>
      </p:sp>
      <p:pic>
        <p:nvPicPr>
          <p:cNvPr id="3" name="Picture 2"/>
          <p:cNvPicPr>
            <a:picLocks noChangeAspect="1"/>
          </p:cNvPicPr>
          <p:nvPr/>
        </p:nvPicPr>
        <p:blipFill rotWithShape="1">
          <a:blip r:embed="rId5"/>
          <a:srcRect l="81558" t="11204" r="5459" b="78993"/>
          <a:stretch/>
        </p:blipFill>
        <p:spPr>
          <a:xfrm>
            <a:off x="7162800" y="3386748"/>
            <a:ext cx="931305" cy="533400"/>
          </a:xfrm>
          <a:prstGeom prst="rect">
            <a:avLst/>
          </a:prstGeom>
        </p:spPr>
      </p:pic>
      <p:pic>
        <p:nvPicPr>
          <p:cNvPr id="14" name="Picture 13"/>
          <p:cNvPicPr>
            <a:picLocks noChangeAspect="1"/>
          </p:cNvPicPr>
          <p:nvPr/>
        </p:nvPicPr>
        <p:blipFill>
          <a:blip r:embed="rId6"/>
          <a:stretch>
            <a:fillRect/>
          </a:stretch>
        </p:blipFill>
        <p:spPr>
          <a:xfrm>
            <a:off x="4814888" y="4256673"/>
            <a:ext cx="3948112" cy="2677527"/>
          </a:xfrm>
          <a:prstGeom prst="rect">
            <a:avLst/>
          </a:prstGeom>
        </p:spPr>
      </p:pic>
      <p:sp>
        <p:nvSpPr>
          <p:cNvPr id="15" name="Rectangle 14"/>
          <p:cNvSpPr/>
          <p:nvPr/>
        </p:nvSpPr>
        <p:spPr>
          <a:xfrm>
            <a:off x="0" y="3886200"/>
            <a:ext cx="2041053" cy="461665"/>
          </a:xfrm>
          <a:prstGeom prst="rect">
            <a:avLst/>
          </a:prstGeom>
        </p:spPr>
        <p:txBody>
          <a:bodyPr wrap="square">
            <a:spAutoFit/>
          </a:bodyPr>
          <a:lstStyle/>
          <a:p>
            <a:r>
              <a:rPr lang="en-US" sz="2400" dirty="0" smtClean="0"/>
              <a:t>Example:</a:t>
            </a:r>
            <a:endParaRPr lang="en-US" sz="2400" dirty="0"/>
          </a:p>
        </p:txBody>
      </p:sp>
      <p:pic>
        <p:nvPicPr>
          <p:cNvPr id="20" name="Picture 19"/>
          <p:cNvPicPr>
            <a:picLocks noChangeAspect="1"/>
          </p:cNvPicPr>
          <p:nvPr/>
        </p:nvPicPr>
        <p:blipFill rotWithShape="1">
          <a:blip r:embed="rId6"/>
          <a:srcRect r="89471" b="57829"/>
          <a:stretch/>
        </p:blipFill>
        <p:spPr>
          <a:xfrm>
            <a:off x="152400" y="4476898"/>
            <a:ext cx="415706" cy="1129133"/>
          </a:xfrm>
          <a:prstGeom prst="rect">
            <a:avLst/>
          </a:prstGeom>
        </p:spPr>
      </p:pic>
      <p:pic>
        <p:nvPicPr>
          <p:cNvPr id="21" name="Picture 20"/>
          <p:cNvPicPr>
            <a:picLocks noChangeAspect="1"/>
          </p:cNvPicPr>
          <p:nvPr/>
        </p:nvPicPr>
        <p:blipFill rotWithShape="1">
          <a:blip r:embed="rId6"/>
          <a:srcRect l="69276" r="22593" b="57345"/>
          <a:stretch/>
        </p:blipFill>
        <p:spPr>
          <a:xfrm>
            <a:off x="1341269" y="4496697"/>
            <a:ext cx="321012" cy="1142103"/>
          </a:xfrm>
          <a:prstGeom prst="rect">
            <a:avLst/>
          </a:prstGeom>
        </p:spPr>
      </p:pic>
      <p:pic>
        <p:nvPicPr>
          <p:cNvPr id="23" name="Picture 22"/>
          <p:cNvPicPr>
            <a:picLocks noChangeAspect="1"/>
          </p:cNvPicPr>
          <p:nvPr/>
        </p:nvPicPr>
        <p:blipFill rotWithShape="1">
          <a:blip r:embed="rId6"/>
          <a:srcRect l="45548" t="9023" r="45072" b="64819"/>
          <a:stretch/>
        </p:blipFill>
        <p:spPr>
          <a:xfrm>
            <a:off x="798926" y="4781698"/>
            <a:ext cx="370310" cy="700393"/>
          </a:xfrm>
          <a:prstGeom prst="rect">
            <a:avLst/>
          </a:prstGeom>
        </p:spPr>
      </p:pic>
      <p:pic>
        <p:nvPicPr>
          <p:cNvPr id="24" name="Picture 23"/>
          <p:cNvPicPr>
            <a:picLocks noChangeAspect="1"/>
          </p:cNvPicPr>
          <p:nvPr/>
        </p:nvPicPr>
        <p:blipFill rotWithShape="1">
          <a:blip r:embed="rId6"/>
          <a:srcRect l="30002" t="46713" r="58573" b="9328"/>
          <a:stretch/>
        </p:blipFill>
        <p:spPr>
          <a:xfrm>
            <a:off x="2185085" y="4580553"/>
            <a:ext cx="405715" cy="1058247"/>
          </a:xfrm>
          <a:prstGeom prst="rect">
            <a:avLst/>
          </a:prstGeom>
        </p:spPr>
      </p:pic>
      <p:pic>
        <p:nvPicPr>
          <p:cNvPr id="16" name="Picture 15"/>
          <p:cNvPicPr>
            <a:picLocks noChangeAspect="1"/>
          </p:cNvPicPr>
          <p:nvPr/>
        </p:nvPicPr>
        <p:blipFill>
          <a:blip r:embed="rId7"/>
          <a:stretch>
            <a:fillRect/>
          </a:stretch>
        </p:blipFill>
        <p:spPr>
          <a:xfrm>
            <a:off x="1853769" y="4973361"/>
            <a:ext cx="209550" cy="219075"/>
          </a:xfrm>
          <a:prstGeom prst="rect">
            <a:avLst/>
          </a:prstGeom>
        </p:spPr>
      </p:pic>
      <p:sp>
        <p:nvSpPr>
          <p:cNvPr id="17" name="Rectangle 16"/>
          <p:cNvSpPr/>
          <p:nvPr/>
        </p:nvSpPr>
        <p:spPr>
          <a:xfrm>
            <a:off x="768915" y="5932302"/>
            <a:ext cx="1992853" cy="1000274"/>
          </a:xfrm>
          <a:prstGeom prst="rect">
            <a:avLst/>
          </a:prstGeom>
        </p:spPr>
        <p:txBody>
          <a:bodyPr wrap="none">
            <a:spAutoFit/>
          </a:bodyPr>
          <a:lstStyle/>
          <a:p>
            <a:r>
              <a:rPr lang="en-US" sz="1800" spc="150" dirty="0" smtClean="0"/>
              <a:t>54 = </a:t>
            </a:r>
            <a:r>
              <a:rPr lang="en-US" sz="1800" spc="150" dirty="0" smtClean="0">
                <a:solidFill>
                  <a:srgbClr val="FF0000"/>
                </a:solidFill>
              </a:rPr>
              <a:t>0</a:t>
            </a:r>
            <a:r>
              <a:rPr lang="en-US" sz="1800" spc="150" dirty="0" smtClean="0"/>
              <a:t>1</a:t>
            </a:r>
            <a:r>
              <a:rPr lang="en-US" sz="1800" spc="150" dirty="0" smtClean="0">
                <a:solidFill>
                  <a:srgbClr val="FF0000"/>
                </a:solidFill>
              </a:rPr>
              <a:t>0</a:t>
            </a:r>
            <a:r>
              <a:rPr lang="en-US" sz="1800" spc="150" dirty="0" smtClean="0"/>
              <a:t>1</a:t>
            </a:r>
            <a:r>
              <a:rPr lang="en-US" sz="1800" spc="150" dirty="0" smtClean="0">
                <a:solidFill>
                  <a:srgbClr val="FF0000"/>
                </a:solidFill>
              </a:rPr>
              <a:t>0</a:t>
            </a:r>
            <a:r>
              <a:rPr lang="en-US" sz="1800" spc="150" dirty="0" smtClean="0"/>
              <a:t>1</a:t>
            </a:r>
            <a:r>
              <a:rPr lang="en-US" sz="1800" spc="150" dirty="0" smtClean="0">
                <a:solidFill>
                  <a:srgbClr val="FF0000"/>
                </a:solidFill>
              </a:rPr>
              <a:t>0</a:t>
            </a:r>
            <a:r>
              <a:rPr lang="en-US" sz="1800" spc="150" dirty="0" smtClean="0"/>
              <a:t>0</a:t>
            </a:r>
          </a:p>
          <a:p>
            <a:pPr>
              <a:spcAft>
                <a:spcPts val="600"/>
              </a:spcAft>
            </a:pPr>
            <a:r>
              <a:rPr lang="en-US" sz="1800" spc="150" dirty="0" smtClean="0"/>
              <a:t>54 = </a:t>
            </a:r>
            <a:r>
              <a:rPr lang="en-US" sz="1800" spc="150" dirty="0" smtClean="0">
                <a:solidFill>
                  <a:srgbClr val="FF0000"/>
                </a:solidFill>
              </a:rPr>
              <a:t>0</a:t>
            </a:r>
            <a:r>
              <a:rPr lang="en-US" sz="1800" spc="150" dirty="0" smtClean="0"/>
              <a:t>1</a:t>
            </a:r>
            <a:r>
              <a:rPr lang="en-US" sz="1800" spc="150" dirty="0" smtClean="0">
                <a:solidFill>
                  <a:srgbClr val="FF0000"/>
                </a:solidFill>
              </a:rPr>
              <a:t>0</a:t>
            </a:r>
            <a:r>
              <a:rPr lang="en-US" sz="1800" spc="150" dirty="0" smtClean="0"/>
              <a:t>1</a:t>
            </a:r>
            <a:r>
              <a:rPr lang="en-US" sz="1800" spc="150" dirty="0" smtClean="0">
                <a:solidFill>
                  <a:srgbClr val="FF0000"/>
                </a:solidFill>
              </a:rPr>
              <a:t>0</a:t>
            </a:r>
            <a:r>
              <a:rPr lang="en-US" sz="1800" spc="150" dirty="0" smtClean="0"/>
              <a:t>1</a:t>
            </a:r>
            <a:r>
              <a:rPr lang="en-US" sz="1800" spc="150" dirty="0" smtClean="0">
                <a:solidFill>
                  <a:srgbClr val="FF0000"/>
                </a:solidFill>
              </a:rPr>
              <a:t>0</a:t>
            </a:r>
            <a:r>
              <a:rPr lang="en-US" sz="1800" spc="150" dirty="0" smtClean="0"/>
              <a:t>0</a:t>
            </a:r>
          </a:p>
          <a:p>
            <a:r>
              <a:rPr lang="en-US" sz="1800" spc="150" dirty="0" smtClean="0">
                <a:solidFill>
                  <a:srgbClr val="FF0000"/>
                </a:solidFill>
              </a:rPr>
              <a:t>00 = 0</a:t>
            </a:r>
            <a:r>
              <a:rPr lang="en-US" sz="1800" spc="150" dirty="0" smtClean="0"/>
              <a:t>0</a:t>
            </a:r>
            <a:r>
              <a:rPr lang="en-US" sz="1800" spc="150" dirty="0" smtClean="0">
                <a:solidFill>
                  <a:srgbClr val="FF0000"/>
                </a:solidFill>
              </a:rPr>
              <a:t>0</a:t>
            </a:r>
            <a:r>
              <a:rPr lang="en-US" sz="1800" spc="150" dirty="0" smtClean="0"/>
              <a:t>0</a:t>
            </a:r>
            <a:r>
              <a:rPr lang="en-US" sz="1800" spc="150" dirty="0" smtClean="0">
                <a:solidFill>
                  <a:srgbClr val="FF0000"/>
                </a:solidFill>
              </a:rPr>
              <a:t>0</a:t>
            </a:r>
            <a:r>
              <a:rPr lang="en-US" sz="1800" spc="150" dirty="0" smtClean="0"/>
              <a:t>0</a:t>
            </a:r>
            <a:r>
              <a:rPr lang="en-US" sz="1800" spc="150" dirty="0" smtClean="0">
                <a:solidFill>
                  <a:srgbClr val="FF0000"/>
                </a:solidFill>
              </a:rPr>
              <a:t>0</a:t>
            </a:r>
            <a:r>
              <a:rPr lang="en-US" sz="1800" spc="150" dirty="0" smtClean="0"/>
              <a:t>0</a:t>
            </a:r>
            <a:endParaRPr lang="en-US" sz="1800" spc="150" dirty="0"/>
          </a:p>
        </p:txBody>
      </p:sp>
      <p:cxnSp>
        <p:nvCxnSpPr>
          <p:cNvPr id="19" name="Straight Connector 18"/>
          <p:cNvCxnSpPr/>
          <p:nvPr/>
        </p:nvCxnSpPr>
        <p:spPr bwMode="auto">
          <a:xfrm>
            <a:off x="768915" y="6534043"/>
            <a:ext cx="180614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9" name="Rectangle 28"/>
          <p:cNvSpPr/>
          <p:nvPr/>
        </p:nvSpPr>
        <p:spPr>
          <a:xfrm>
            <a:off x="3138130" y="5933926"/>
            <a:ext cx="1967270" cy="1000274"/>
          </a:xfrm>
          <a:prstGeom prst="rect">
            <a:avLst/>
          </a:prstGeom>
        </p:spPr>
        <p:txBody>
          <a:bodyPr wrap="none">
            <a:spAutoFit/>
          </a:bodyPr>
          <a:lstStyle/>
          <a:p>
            <a:r>
              <a:rPr lang="en-US" sz="1800" spc="150" dirty="0" smtClean="0"/>
              <a:t>77 = </a:t>
            </a:r>
            <a:r>
              <a:rPr lang="en-US" sz="1800" spc="150" dirty="0" smtClean="0">
                <a:solidFill>
                  <a:srgbClr val="FF0000"/>
                </a:solidFill>
              </a:rPr>
              <a:t>0</a:t>
            </a:r>
            <a:r>
              <a:rPr lang="en-US" sz="1800" spc="150" dirty="0" smtClean="0"/>
              <a:t>1</a:t>
            </a:r>
            <a:r>
              <a:rPr lang="en-US" sz="1800" spc="150" dirty="0" smtClean="0">
                <a:solidFill>
                  <a:srgbClr val="FF0000"/>
                </a:solidFill>
              </a:rPr>
              <a:t>1</a:t>
            </a:r>
            <a:r>
              <a:rPr lang="en-US" sz="1800" spc="150" dirty="0" smtClean="0"/>
              <a:t>1</a:t>
            </a:r>
            <a:r>
              <a:rPr lang="en-US" sz="1800" spc="150" dirty="0" smtClean="0">
                <a:solidFill>
                  <a:srgbClr val="FF0000"/>
                </a:solidFill>
              </a:rPr>
              <a:t>0</a:t>
            </a:r>
            <a:r>
              <a:rPr lang="en-US" sz="1800" spc="150" dirty="0" smtClean="0"/>
              <a:t>1</a:t>
            </a:r>
            <a:r>
              <a:rPr lang="en-US" sz="1800" spc="150" dirty="0" smtClean="0">
                <a:solidFill>
                  <a:srgbClr val="FF0000"/>
                </a:solidFill>
              </a:rPr>
              <a:t>1</a:t>
            </a:r>
            <a:r>
              <a:rPr lang="en-US" sz="1800" spc="150" dirty="0" smtClean="0"/>
              <a:t>1</a:t>
            </a:r>
          </a:p>
          <a:p>
            <a:pPr>
              <a:spcAft>
                <a:spcPts val="600"/>
              </a:spcAft>
            </a:pPr>
            <a:r>
              <a:rPr lang="en-US" sz="1800" spc="150" dirty="0"/>
              <a:t>68 = </a:t>
            </a:r>
            <a:r>
              <a:rPr lang="en-US" sz="1800" spc="150" dirty="0" smtClean="0">
                <a:solidFill>
                  <a:srgbClr val="FF0000"/>
                </a:solidFill>
              </a:rPr>
              <a:t>0</a:t>
            </a:r>
            <a:r>
              <a:rPr lang="en-US" sz="1800" spc="150" dirty="0" smtClean="0"/>
              <a:t>1</a:t>
            </a:r>
            <a:r>
              <a:rPr lang="en-US" sz="1800" spc="150" dirty="0" smtClean="0">
                <a:solidFill>
                  <a:srgbClr val="FF0000"/>
                </a:solidFill>
              </a:rPr>
              <a:t>1</a:t>
            </a:r>
            <a:r>
              <a:rPr lang="en-US" sz="1800" spc="150" dirty="0" smtClean="0"/>
              <a:t>0</a:t>
            </a:r>
            <a:r>
              <a:rPr lang="en-US" sz="1800" spc="150" dirty="0" smtClean="0">
                <a:solidFill>
                  <a:srgbClr val="FF0000"/>
                </a:solidFill>
              </a:rPr>
              <a:t>1</a:t>
            </a:r>
            <a:r>
              <a:rPr lang="en-US" sz="1800" spc="150" dirty="0" smtClean="0"/>
              <a:t>0</a:t>
            </a:r>
            <a:r>
              <a:rPr lang="en-US" sz="1800" spc="150" dirty="0" smtClean="0">
                <a:solidFill>
                  <a:srgbClr val="FF0000"/>
                </a:solidFill>
              </a:rPr>
              <a:t>0</a:t>
            </a:r>
            <a:r>
              <a:rPr lang="en-US" sz="1800" spc="150" dirty="0" smtClean="0"/>
              <a:t>0</a:t>
            </a:r>
          </a:p>
          <a:p>
            <a:r>
              <a:rPr lang="en-US" sz="1800" spc="150" dirty="0" smtClean="0">
                <a:solidFill>
                  <a:srgbClr val="FF0000"/>
                </a:solidFill>
              </a:rPr>
              <a:t>1F = </a:t>
            </a:r>
            <a:r>
              <a:rPr lang="en-US" sz="1800" spc="150" dirty="0">
                <a:solidFill>
                  <a:srgbClr val="FF0000"/>
                </a:solidFill>
              </a:rPr>
              <a:t>0</a:t>
            </a:r>
            <a:r>
              <a:rPr lang="en-US" sz="1800" spc="150" dirty="0"/>
              <a:t>0</a:t>
            </a:r>
            <a:r>
              <a:rPr lang="en-US" sz="1800" spc="150" dirty="0">
                <a:solidFill>
                  <a:srgbClr val="FF0000"/>
                </a:solidFill>
              </a:rPr>
              <a:t>0</a:t>
            </a:r>
            <a:r>
              <a:rPr lang="en-US" sz="1800" spc="150" dirty="0"/>
              <a:t>1</a:t>
            </a:r>
            <a:r>
              <a:rPr lang="en-US" sz="1800" spc="150" dirty="0">
                <a:solidFill>
                  <a:srgbClr val="FF0000"/>
                </a:solidFill>
              </a:rPr>
              <a:t>1</a:t>
            </a:r>
            <a:r>
              <a:rPr lang="en-US" sz="1800" spc="150" dirty="0"/>
              <a:t>1</a:t>
            </a:r>
            <a:r>
              <a:rPr lang="en-US" sz="1800" spc="150" dirty="0">
                <a:solidFill>
                  <a:srgbClr val="FF0000"/>
                </a:solidFill>
              </a:rPr>
              <a:t>1</a:t>
            </a:r>
            <a:r>
              <a:rPr lang="en-US" sz="1800" spc="150" dirty="0"/>
              <a:t>1</a:t>
            </a:r>
          </a:p>
        </p:txBody>
      </p:sp>
      <p:cxnSp>
        <p:nvCxnSpPr>
          <p:cNvPr id="30" name="Straight Connector 29"/>
          <p:cNvCxnSpPr/>
          <p:nvPr/>
        </p:nvCxnSpPr>
        <p:spPr bwMode="auto">
          <a:xfrm>
            <a:off x="3138130" y="6535667"/>
            <a:ext cx="180614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 name="Elbow Connector 3"/>
          <p:cNvCxnSpPr/>
          <p:nvPr/>
        </p:nvCxnSpPr>
        <p:spPr bwMode="auto">
          <a:xfrm rot="10800000" flipV="1">
            <a:off x="360254" y="4296948"/>
            <a:ext cx="4668947" cy="133650"/>
          </a:xfrm>
          <a:prstGeom prst="bentConnector2">
            <a:avLst/>
          </a:prstGeom>
          <a:solidFill>
            <a:schemeClr val="accent1"/>
          </a:solidFill>
          <a:ln w="28575" cap="flat" cmpd="sng" algn="ctr">
            <a:solidFill>
              <a:srgbClr val="0000FF"/>
            </a:solidFill>
            <a:prstDash val="solid"/>
            <a:round/>
            <a:headEnd type="none" w="med" len="med"/>
            <a:tailEnd type="triangle"/>
          </a:ln>
          <a:effectLst/>
        </p:spPr>
      </p:cxnSp>
      <p:cxnSp>
        <p:nvCxnSpPr>
          <p:cNvPr id="6" name="Elbow Connector 5"/>
          <p:cNvCxnSpPr>
            <a:endCxn id="21" idx="2"/>
          </p:cNvCxnSpPr>
          <p:nvPr/>
        </p:nvCxnSpPr>
        <p:spPr bwMode="auto">
          <a:xfrm rot="10800000" flipV="1">
            <a:off x="1501776" y="4343248"/>
            <a:ext cx="6194425" cy="1295552"/>
          </a:xfrm>
          <a:prstGeom prst="bentConnector4">
            <a:avLst>
              <a:gd name="adj1" fmla="val 48704"/>
              <a:gd name="adj2" fmla="val 117645"/>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8344036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11"/>
          <p:cNvSpPr>
            <a:spLocks noChangeArrowheads="1"/>
          </p:cNvSpPr>
          <p:nvPr/>
        </p:nvSpPr>
        <p:spPr bwMode="auto">
          <a:xfrm>
            <a:off x="0" y="0"/>
            <a:ext cx="9144000"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2000">
                <a:latin typeface="Verdana" pitchFamily="34" charset="0"/>
                <a:ea typeface="Verdana" pitchFamily="34" charset="0"/>
                <a:cs typeface="Verdana" pitchFamily="34" charset="0"/>
              </a:rPr>
              <a:t>Components of a Modern Block Ciphers (continued…):</a:t>
            </a:r>
          </a:p>
        </p:txBody>
      </p:sp>
      <p:sp>
        <p:nvSpPr>
          <p:cNvPr id="14340" name="Rectangle 11"/>
          <p:cNvSpPr>
            <a:spLocks noChangeArrowheads="1"/>
          </p:cNvSpPr>
          <p:nvPr/>
        </p:nvSpPr>
        <p:spPr bwMode="auto">
          <a:xfrm>
            <a:off x="76200" y="609600"/>
            <a:ext cx="8839200" cy="3662363"/>
          </a:xfrm>
          <a:prstGeom prst="rect">
            <a:avLst/>
          </a:prstGeom>
          <a:noFill/>
          <a:ln w="9525">
            <a:noFill/>
            <a:miter lim="800000"/>
            <a:headEnd/>
            <a:tailEnd/>
          </a:ln>
        </p:spPr>
        <p:txBody>
          <a:bodyPr anchor="ctr">
            <a:spAutoFit/>
          </a:bodyPr>
          <a:lstStyle/>
          <a:p>
            <a:pPr marL="457200" indent="-457200" algn="just">
              <a:spcBef>
                <a:spcPts val="600"/>
              </a:spcBef>
              <a:spcAft>
                <a:spcPts val="600"/>
              </a:spcAft>
              <a:tabLst>
                <a:tab pos="685800" algn="l"/>
              </a:tabLst>
              <a:defRPr/>
            </a:pPr>
            <a:r>
              <a:rPr lang="en-US" sz="1800" dirty="0">
                <a:solidFill>
                  <a:srgbClr val="FF0000"/>
                </a:solidFill>
                <a:latin typeface="Verdana" pitchFamily="34" charset="0"/>
                <a:ea typeface="Verdana" pitchFamily="34" charset="0"/>
                <a:cs typeface="Verdana" pitchFamily="34" charset="0"/>
              </a:rPr>
              <a:t>P-Boxes:</a:t>
            </a:r>
          </a:p>
          <a:p>
            <a:pPr marL="457200" indent="-457200" algn="just">
              <a:spcBef>
                <a:spcPts val="600"/>
              </a:spcBef>
              <a:spcAft>
                <a:spcPts val="600"/>
              </a:spcAft>
              <a:buFont typeface="Wingdings" pitchFamily="2" charset="2"/>
              <a:buChar char="Ø"/>
              <a:tabLst>
                <a:tab pos="685800" algn="l"/>
              </a:tabLst>
              <a:defRPr/>
            </a:pPr>
            <a:r>
              <a:rPr lang="en-US" sz="1800" b="0" dirty="0">
                <a:latin typeface="Verdana" pitchFamily="34" charset="0"/>
                <a:ea typeface="Verdana" pitchFamily="34" charset="0"/>
                <a:cs typeface="Verdana" pitchFamily="34" charset="0"/>
              </a:rPr>
              <a:t>A P-box (permutation box) is a component in a modern block cipher that transposes bits.  </a:t>
            </a:r>
          </a:p>
          <a:p>
            <a:pPr marL="457200" indent="-457200" algn="just">
              <a:spcBef>
                <a:spcPts val="600"/>
              </a:spcBef>
              <a:spcAft>
                <a:spcPts val="600"/>
              </a:spcAft>
              <a:tabLst>
                <a:tab pos="685800" algn="l"/>
              </a:tabLst>
              <a:defRPr/>
            </a:pPr>
            <a:endParaRPr lang="en-US" sz="1800" b="0" dirty="0">
              <a:latin typeface="Verdana" pitchFamily="34" charset="0"/>
              <a:ea typeface="Verdana" pitchFamily="34" charset="0"/>
              <a:cs typeface="Verdana" pitchFamily="34" charset="0"/>
            </a:endParaRPr>
          </a:p>
          <a:p>
            <a:pPr marL="457200" indent="-457200" algn="just">
              <a:spcBef>
                <a:spcPts val="600"/>
              </a:spcBef>
              <a:spcAft>
                <a:spcPts val="600"/>
              </a:spcAft>
              <a:tabLst>
                <a:tab pos="685800" algn="l"/>
              </a:tabLst>
              <a:defRPr/>
            </a:pPr>
            <a:r>
              <a:rPr lang="en-US" sz="1800" dirty="0">
                <a:solidFill>
                  <a:srgbClr val="FF0000"/>
                </a:solidFill>
                <a:latin typeface="Verdana" pitchFamily="34" charset="0"/>
                <a:ea typeface="Verdana" pitchFamily="34" charset="0"/>
                <a:cs typeface="Verdana" pitchFamily="34" charset="0"/>
              </a:rPr>
              <a:t>Types of P-Boxes:</a:t>
            </a:r>
          </a:p>
          <a:p>
            <a:pPr marL="457200" indent="-457200" algn="just">
              <a:spcBef>
                <a:spcPts val="600"/>
              </a:spcBef>
              <a:spcAft>
                <a:spcPts val="600"/>
              </a:spcAft>
              <a:buFont typeface="Wingdings" pitchFamily="2" charset="2"/>
              <a:buChar char="Ø"/>
              <a:tabLst>
                <a:tab pos="685800" algn="l"/>
              </a:tabLst>
              <a:defRPr/>
            </a:pPr>
            <a:r>
              <a:rPr lang="en-US" sz="1800" b="0" dirty="0">
                <a:latin typeface="Verdana" pitchFamily="34" charset="0"/>
                <a:ea typeface="Verdana" pitchFamily="34" charset="0"/>
                <a:cs typeface="Verdana" pitchFamily="34" charset="0"/>
              </a:rPr>
              <a:t>Three types of P-boxes are used in modern block ciphers:</a:t>
            </a:r>
          </a:p>
          <a:p>
            <a:pPr marL="1371600" indent="-457200" algn="just">
              <a:spcBef>
                <a:spcPts val="600"/>
              </a:spcBef>
              <a:spcAft>
                <a:spcPts val="600"/>
              </a:spcAft>
              <a:buFontTx/>
              <a:buAutoNum type="arabicParenBoth"/>
              <a:defRPr/>
            </a:pPr>
            <a:r>
              <a:rPr lang="en-US" sz="1500" b="0" dirty="0">
                <a:latin typeface="Verdana" pitchFamily="34" charset="0"/>
                <a:ea typeface="Verdana" pitchFamily="34" charset="0"/>
                <a:cs typeface="Verdana" pitchFamily="34" charset="0"/>
              </a:rPr>
              <a:t>Straight P-Boxes</a:t>
            </a:r>
          </a:p>
          <a:p>
            <a:pPr marL="1371600" indent="-457200" algn="just">
              <a:spcBef>
                <a:spcPts val="600"/>
              </a:spcBef>
              <a:spcAft>
                <a:spcPts val="600"/>
              </a:spcAft>
              <a:buFontTx/>
              <a:buAutoNum type="arabicParenBoth"/>
              <a:defRPr/>
            </a:pPr>
            <a:r>
              <a:rPr lang="en-US" sz="1500" b="0" dirty="0">
                <a:latin typeface="Verdana" pitchFamily="34" charset="0"/>
                <a:ea typeface="Verdana" pitchFamily="34" charset="0"/>
                <a:cs typeface="Verdana" pitchFamily="34" charset="0"/>
              </a:rPr>
              <a:t>Expansion P-Boxes</a:t>
            </a:r>
          </a:p>
          <a:p>
            <a:pPr marL="1371600" indent="-457200" algn="just">
              <a:spcBef>
                <a:spcPts val="600"/>
              </a:spcBef>
              <a:spcAft>
                <a:spcPts val="600"/>
              </a:spcAft>
              <a:buFontTx/>
              <a:buAutoNum type="arabicParenBoth"/>
              <a:defRPr/>
            </a:pPr>
            <a:r>
              <a:rPr lang="en-US" sz="1500" b="0" dirty="0">
                <a:latin typeface="Verdana" pitchFamily="34" charset="0"/>
                <a:ea typeface="Verdana" pitchFamily="34" charset="0"/>
                <a:cs typeface="Verdana" pitchFamily="34" charset="0"/>
              </a:rPr>
              <a:t>Compression P-Boxes</a:t>
            </a:r>
          </a:p>
        </p:txBody>
      </p:sp>
      <p:sp>
        <p:nvSpPr>
          <p:cNvPr id="2" name="Slide Number Placeholder 1"/>
          <p:cNvSpPr>
            <a:spLocks noGrp="1"/>
          </p:cNvSpPr>
          <p:nvPr>
            <p:ph type="sldNum" sz="quarter" idx="10"/>
          </p:nvPr>
        </p:nvSpPr>
        <p:spPr/>
        <p:txBody>
          <a:bodyPr/>
          <a:lstStyle/>
          <a:p>
            <a:pPr>
              <a:defRPr/>
            </a:pPr>
            <a:r>
              <a:rPr lang="en-US" smtClean="0">
                <a:solidFill>
                  <a:srgbClr val="0000FF"/>
                </a:solidFill>
              </a:rPr>
              <a:t>Slide-</a:t>
            </a:r>
            <a:fld id="{89CDD838-E7E1-4729-B91C-65DBF479667D}" type="slidenum">
              <a:rPr lang="en-US" smtClean="0"/>
              <a:pPr>
                <a:defRPr/>
              </a:pPr>
              <a:t>4</a:t>
            </a:fld>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1"/>
          <p:cNvSpPr txBox="1">
            <a:spLocks noGrp="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1" hangingPunct="1"/>
            <a:r>
              <a:rPr lang="en-US" sz="1200"/>
              <a:t>11.</a:t>
            </a:r>
            <a:fld id="{43934888-A6D6-4182-A135-57070F6558B2}" type="slidenum">
              <a:rPr lang="en-US" sz="1200"/>
              <a:pPr eaLnBrk="1" hangingPunct="1"/>
              <a:t>40</a:t>
            </a:fld>
            <a:endParaRPr lang="en-US" sz="1200"/>
          </a:p>
        </p:txBody>
      </p:sp>
      <p:pic>
        <p:nvPicPr>
          <p:cNvPr id="14339" name="Picture 18" descr="wh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775" y="3292475"/>
            <a:ext cx="1905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Rectangle 11"/>
          <p:cNvSpPr>
            <a:spLocks noChangeArrowheads="1"/>
          </p:cNvSpPr>
          <p:nvPr/>
        </p:nvSpPr>
        <p:spPr bwMode="auto">
          <a:xfrm>
            <a:off x="0" y="0"/>
            <a:ext cx="9144000" cy="40011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indent="0" algn="just">
              <a:spcBef>
                <a:spcPts val="600"/>
              </a:spcBef>
              <a:spcAft>
                <a:spcPts val="600"/>
              </a:spcAft>
            </a:pPr>
            <a:r>
              <a:rPr lang="en-US" sz="2000" dirty="0" smtClean="0">
                <a:latin typeface="Verdana" panose="020B0604030504040204" pitchFamily="34" charset="0"/>
                <a:ea typeface="Verdana" panose="020B0604030504040204" pitchFamily="34" charset="0"/>
                <a:cs typeface="Verdana" panose="020B0604030504040204" pitchFamily="34" charset="0"/>
              </a:rPr>
              <a:t>Round Operations in AES</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14341" name="Rectangle 17"/>
          <p:cNvSpPr>
            <a:spLocks noChangeArrowheads="1"/>
          </p:cNvSpPr>
          <p:nvPr/>
        </p:nvSpPr>
        <p:spPr bwMode="auto">
          <a:xfrm>
            <a:off x="76200" y="596392"/>
            <a:ext cx="8991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nchorCtr="0">
            <a:spAutoFit/>
          </a:bodyPr>
          <a:lstStyle>
            <a:lvl1pPr marL="457200" indent="-457200">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57150" indent="6350"/>
            <a:r>
              <a:rPr lang="en-US" sz="2000" dirty="0" smtClean="0"/>
              <a:t>Following four </a:t>
            </a:r>
            <a:r>
              <a:rPr lang="en-US" sz="2000" dirty="0"/>
              <a:t>operations are required </a:t>
            </a:r>
            <a:r>
              <a:rPr lang="en-US" sz="2000" dirty="0" smtClean="0"/>
              <a:t>to perform in round-1 to round-9:</a:t>
            </a:r>
            <a:endParaRPr lang="en-US" sz="2000" b="0" dirty="0"/>
          </a:p>
        </p:txBody>
      </p:sp>
      <p:pic>
        <p:nvPicPr>
          <p:cNvPr id="2" name="Picture 1"/>
          <p:cNvPicPr>
            <a:picLocks noChangeAspect="1"/>
          </p:cNvPicPr>
          <p:nvPr/>
        </p:nvPicPr>
        <p:blipFill>
          <a:blip r:embed="rId4"/>
          <a:stretch>
            <a:fillRect/>
          </a:stretch>
        </p:blipFill>
        <p:spPr>
          <a:xfrm>
            <a:off x="4571988" y="-37001701"/>
            <a:ext cx="24" cy="80766231"/>
          </a:xfrm>
          <a:prstGeom prst="rect">
            <a:avLst/>
          </a:prstGeom>
        </p:spPr>
      </p:pic>
      <p:sp>
        <p:nvSpPr>
          <p:cNvPr id="8" name="Rectangle 17"/>
          <p:cNvSpPr>
            <a:spLocks noChangeArrowheads="1"/>
          </p:cNvSpPr>
          <p:nvPr/>
        </p:nvSpPr>
        <p:spPr bwMode="auto">
          <a:xfrm>
            <a:off x="774159" y="1032181"/>
            <a:ext cx="2261681"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nchorCtr="0">
            <a:spAutoFit/>
          </a:bodyPr>
          <a:lstStyle>
            <a:lvl1pPr marL="457200" indent="-457200">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spcBef>
                <a:spcPts val="600"/>
              </a:spcBef>
              <a:spcAft>
                <a:spcPts val="600"/>
              </a:spcAft>
              <a:buFont typeface="+mj-lt"/>
              <a:buAutoNum type="arabicPeriod"/>
            </a:pPr>
            <a:r>
              <a:rPr lang="en-US" sz="1800" dirty="0" err="1" smtClean="0">
                <a:ln>
                  <a:solidFill>
                    <a:srgbClr val="00CC00"/>
                  </a:solidFill>
                </a:ln>
                <a:solidFill>
                  <a:schemeClr val="accent2">
                    <a:lumMod val="75000"/>
                  </a:schemeClr>
                </a:solidFill>
              </a:rPr>
              <a:t>SubBytes</a:t>
            </a:r>
            <a:endParaRPr lang="en-US" sz="1800" dirty="0" smtClean="0">
              <a:ln>
                <a:solidFill>
                  <a:srgbClr val="00CC00"/>
                </a:solidFill>
              </a:ln>
              <a:solidFill>
                <a:schemeClr val="accent2">
                  <a:lumMod val="75000"/>
                </a:schemeClr>
              </a:solidFill>
            </a:endParaRPr>
          </a:p>
          <a:p>
            <a:pPr>
              <a:spcBef>
                <a:spcPts val="600"/>
              </a:spcBef>
              <a:spcAft>
                <a:spcPts val="600"/>
              </a:spcAft>
              <a:buFont typeface="+mj-lt"/>
              <a:buAutoNum type="arabicPeriod"/>
            </a:pPr>
            <a:r>
              <a:rPr lang="en-US" sz="1800" dirty="0" err="1" smtClean="0">
                <a:ln>
                  <a:solidFill>
                    <a:srgbClr val="00CC00"/>
                  </a:solidFill>
                </a:ln>
                <a:solidFill>
                  <a:schemeClr val="accent2">
                    <a:lumMod val="75000"/>
                  </a:schemeClr>
                </a:solidFill>
              </a:rPr>
              <a:t>ShiftRows</a:t>
            </a:r>
            <a:endParaRPr lang="en-US" sz="1800" dirty="0">
              <a:ln>
                <a:solidFill>
                  <a:srgbClr val="00CC00"/>
                </a:solidFill>
              </a:ln>
              <a:solidFill>
                <a:schemeClr val="accent2">
                  <a:lumMod val="75000"/>
                </a:schemeClr>
              </a:solidFill>
            </a:endParaRPr>
          </a:p>
          <a:p>
            <a:pPr>
              <a:spcBef>
                <a:spcPts val="600"/>
              </a:spcBef>
              <a:spcAft>
                <a:spcPts val="600"/>
              </a:spcAft>
              <a:buFont typeface="+mj-lt"/>
              <a:buAutoNum type="arabicPeriod"/>
            </a:pPr>
            <a:r>
              <a:rPr lang="en-US" sz="1800" dirty="0" err="1">
                <a:ln>
                  <a:solidFill>
                    <a:srgbClr val="00CC00"/>
                  </a:solidFill>
                </a:ln>
                <a:solidFill>
                  <a:schemeClr val="accent2">
                    <a:lumMod val="75000"/>
                  </a:schemeClr>
                </a:solidFill>
              </a:rPr>
              <a:t>MixColumns</a:t>
            </a:r>
            <a:endParaRPr lang="en-US" sz="1800" dirty="0">
              <a:ln>
                <a:solidFill>
                  <a:srgbClr val="00CC00"/>
                </a:solidFill>
              </a:ln>
              <a:solidFill>
                <a:schemeClr val="accent2">
                  <a:lumMod val="75000"/>
                </a:schemeClr>
              </a:solidFill>
            </a:endParaRPr>
          </a:p>
          <a:p>
            <a:pPr>
              <a:spcBef>
                <a:spcPts val="600"/>
              </a:spcBef>
              <a:spcAft>
                <a:spcPts val="600"/>
              </a:spcAft>
              <a:buFont typeface="+mj-lt"/>
              <a:buAutoNum type="arabicPeriod"/>
            </a:pPr>
            <a:r>
              <a:rPr lang="en-US" sz="1800" dirty="0" err="1" smtClean="0">
                <a:ln>
                  <a:solidFill>
                    <a:srgbClr val="00CC00"/>
                  </a:solidFill>
                </a:ln>
                <a:solidFill>
                  <a:schemeClr val="accent2">
                    <a:lumMod val="75000"/>
                  </a:schemeClr>
                </a:solidFill>
              </a:rPr>
              <a:t>XorRoundKey</a:t>
            </a:r>
            <a:endParaRPr lang="en-US" sz="1800" dirty="0">
              <a:ln>
                <a:solidFill>
                  <a:srgbClr val="00CC00"/>
                </a:solidFill>
              </a:ln>
              <a:solidFill>
                <a:schemeClr val="accent2">
                  <a:lumMod val="75000"/>
                </a:schemeClr>
              </a:solidFill>
            </a:endParaRPr>
          </a:p>
        </p:txBody>
      </p:sp>
      <p:sp>
        <p:nvSpPr>
          <p:cNvPr id="11" name="Rectangle 17"/>
          <p:cNvSpPr>
            <a:spLocks noChangeArrowheads="1"/>
          </p:cNvSpPr>
          <p:nvPr/>
        </p:nvSpPr>
        <p:spPr bwMode="auto">
          <a:xfrm>
            <a:off x="76200" y="2981305"/>
            <a:ext cx="8991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nchorCtr="0">
            <a:spAutoFit/>
          </a:bodyPr>
          <a:lstStyle>
            <a:lvl1pPr marL="457200" indent="-457200">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57150" indent="6350"/>
            <a:r>
              <a:rPr lang="en-US" sz="2000" dirty="0" smtClean="0"/>
              <a:t>In the final round (10</a:t>
            </a:r>
            <a:r>
              <a:rPr lang="en-US" sz="2000" baseline="30000" dirty="0" smtClean="0"/>
              <a:t>th</a:t>
            </a:r>
            <a:r>
              <a:rPr lang="en-US" sz="2000" dirty="0" smtClean="0"/>
              <a:t> round), following three operations </a:t>
            </a:r>
            <a:r>
              <a:rPr lang="en-US" sz="2000" dirty="0"/>
              <a:t>are required </a:t>
            </a:r>
            <a:r>
              <a:rPr lang="en-US" sz="2000" dirty="0" smtClean="0"/>
              <a:t>to perform</a:t>
            </a:r>
            <a:endParaRPr lang="en-US" sz="2000" b="0" dirty="0"/>
          </a:p>
        </p:txBody>
      </p:sp>
      <p:sp>
        <p:nvSpPr>
          <p:cNvPr id="12" name="Rectangle 17"/>
          <p:cNvSpPr>
            <a:spLocks noChangeArrowheads="1"/>
          </p:cNvSpPr>
          <p:nvPr/>
        </p:nvSpPr>
        <p:spPr bwMode="auto">
          <a:xfrm>
            <a:off x="774159" y="3417094"/>
            <a:ext cx="2261681"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nchorCtr="0">
            <a:spAutoFit/>
          </a:bodyPr>
          <a:lstStyle>
            <a:lvl1pPr marL="457200" indent="-457200">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spcBef>
                <a:spcPts val="600"/>
              </a:spcBef>
              <a:spcAft>
                <a:spcPts val="600"/>
              </a:spcAft>
              <a:buFont typeface="+mj-lt"/>
              <a:buAutoNum type="arabicPeriod"/>
            </a:pPr>
            <a:r>
              <a:rPr lang="en-US" sz="1800" dirty="0" err="1" smtClean="0">
                <a:ln>
                  <a:solidFill>
                    <a:srgbClr val="0000FF"/>
                  </a:solidFill>
                </a:ln>
                <a:solidFill>
                  <a:schemeClr val="accent2">
                    <a:lumMod val="75000"/>
                  </a:schemeClr>
                </a:solidFill>
              </a:rPr>
              <a:t>SubBytes</a:t>
            </a:r>
            <a:endParaRPr lang="en-US" sz="1800" dirty="0" smtClean="0">
              <a:ln>
                <a:solidFill>
                  <a:srgbClr val="0000FF"/>
                </a:solidFill>
              </a:ln>
              <a:solidFill>
                <a:schemeClr val="accent2">
                  <a:lumMod val="75000"/>
                </a:schemeClr>
              </a:solidFill>
            </a:endParaRPr>
          </a:p>
          <a:p>
            <a:pPr>
              <a:spcBef>
                <a:spcPts val="600"/>
              </a:spcBef>
              <a:spcAft>
                <a:spcPts val="600"/>
              </a:spcAft>
              <a:buFont typeface="+mj-lt"/>
              <a:buAutoNum type="arabicPeriod"/>
            </a:pPr>
            <a:r>
              <a:rPr lang="en-US" sz="1800" dirty="0" err="1" smtClean="0">
                <a:ln>
                  <a:solidFill>
                    <a:srgbClr val="0000FF"/>
                  </a:solidFill>
                </a:ln>
                <a:solidFill>
                  <a:schemeClr val="accent2">
                    <a:lumMod val="75000"/>
                  </a:schemeClr>
                </a:solidFill>
              </a:rPr>
              <a:t>ShiftRows</a:t>
            </a:r>
            <a:endParaRPr lang="en-US" sz="1800" dirty="0">
              <a:ln>
                <a:solidFill>
                  <a:srgbClr val="0000FF"/>
                </a:solidFill>
              </a:ln>
              <a:solidFill>
                <a:schemeClr val="accent2">
                  <a:lumMod val="75000"/>
                </a:schemeClr>
              </a:solidFill>
            </a:endParaRPr>
          </a:p>
          <a:p>
            <a:pPr>
              <a:spcBef>
                <a:spcPts val="600"/>
              </a:spcBef>
              <a:spcAft>
                <a:spcPts val="600"/>
              </a:spcAft>
              <a:buFont typeface="+mj-lt"/>
              <a:buAutoNum type="arabicPeriod"/>
            </a:pPr>
            <a:r>
              <a:rPr lang="en-US" sz="1800" dirty="0" err="1" smtClean="0">
                <a:ln>
                  <a:solidFill>
                    <a:srgbClr val="0000FF"/>
                  </a:solidFill>
                </a:ln>
                <a:solidFill>
                  <a:schemeClr val="accent2">
                    <a:lumMod val="75000"/>
                  </a:schemeClr>
                </a:solidFill>
              </a:rPr>
              <a:t>XorRoundKey</a:t>
            </a:r>
            <a:endParaRPr lang="en-US" sz="1800" dirty="0">
              <a:ln>
                <a:solidFill>
                  <a:srgbClr val="0000FF"/>
                </a:solidFill>
              </a:ln>
              <a:solidFill>
                <a:schemeClr val="accent2">
                  <a:lumMod val="75000"/>
                </a:schemeClr>
              </a:solidFill>
            </a:endParaRPr>
          </a:p>
        </p:txBody>
      </p:sp>
    </p:spTree>
    <p:extLst>
      <p:ext uri="{BB962C8B-B14F-4D97-AF65-F5344CB8AC3E}">
        <p14:creationId xmlns:p14="http://schemas.microsoft.com/office/powerpoint/2010/main" val="368931014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1"/>
          <p:cNvSpPr txBox="1">
            <a:spLocks noGrp="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1" hangingPunct="1"/>
            <a:r>
              <a:rPr lang="en-US" sz="1200"/>
              <a:t>11.</a:t>
            </a:r>
            <a:fld id="{43934888-A6D6-4182-A135-57070F6558B2}" type="slidenum">
              <a:rPr lang="en-US" sz="1200"/>
              <a:pPr eaLnBrk="1" hangingPunct="1"/>
              <a:t>41</a:t>
            </a:fld>
            <a:endParaRPr lang="en-US" sz="1200"/>
          </a:p>
        </p:txBody>
      </p:sp>
      <p:pic>
        <p:nvPicPr>
          <p:cNvPr id="14339" name="Picture 18" descr="wh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775" y="3292475"/>
            <a:ext cx="1905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Rectangle 11"/>
          <p:cNvSpPr>
            <a:spLocks noChangeArrowheads="1"/>
          </p:cNvSpPr>
          <p:nvPr/>
        </p:nvSpPr>
        <p:spPr bwMode="auto">
          <a:xfrm>
            <a:off x="0" y="0"/>
            <a:ext cx="9144000" cy="40011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indent="0" algn="just">
              <a:spcBef>
                <a:spcPts val="600"/>
              </a:spcBef>
              <a:spcAft>
                <a:spcPts val="600"/>
              </a:spcAft>
            </a:pPr>
            <a:r>
              <a:rPr lang="en-US" sz="2000" dirty="0" smtClean="0">
                <a:latin typeface="Verdana" panose="020B0604030504040204" pitchFamily="34" charset="0"/>
                <a:ea typeface="Verdana" panose="020B0604030504040204" pitchFamily="34" charset="0"/>
                <a:cs typeface="Verdana" panose="020B0604030504040204" pitchFamily="34" charset="0"/>
              </a:rPr>
              <a:t>1. </a:t>
            </a:r>
            <a:r>
              <a:rPr lang="en-US" sz="2000" dirty="0" err="1" smtClean="0">
                <a:latin typeface="Verdana" panose="020B0604030504040204" pitchFamily="34" charset="0"/>
                <a:ea typeface="Verdana" panose="020B0604030504040204" pitchFamily="34" charset="0"/>
                <a:cs typeface="Verdana" panose="020B0604030504040204" pitchFamily="34" charset="0"/>
              </a:rPr>
              <a:t>SubBytes</a:t>
            </a:r>
            <a:r>
              <a:rPr lang="en-US" sz="2000" dirty="0" smtClean="0">
                <a:latin typeface="Verdana" panose="020B0604030504040204" pitchFamily="34" charset="0"/>
                <a:ea typeface="Verdana" panose="020B0604030504040204" pitchFamily="34" charset="0"/>
                <a:cs typeface="Verdana" panose="020B0604030504040204" pitchFamily="34" charset="0"/>
              </a:rPr>
              <a:t> Operations</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pic>
        <p:nvPicPr>
          <p:cNvPr id="7" name="Picture 6"/>
          <p:cNvPicPr>
            <a:picLocks noChangeAspect="1"/>
          </p:cNvPicPr>
          <p:nvPr/>
        </p:nvPicPr>
        <p:blipFill rotWithShape="1">
          <a:blip r:embed="rId4"/>
          <a:srcRect l="1834" t="37057" r="71142" b="25886"/>
          <a:stretch/>
        </p:blipFill>
        <p:spPr>
          <a:xfrm>
            <a:off x="228600" y="850439"/>
            <a:ext cx="2209800" cy="1752600"/>
          </a:xfrm>
          <a:prstGeom prst="rect">
            <a:avLst/>
          </a:prstGeom>
        </p:spPr>
      </p:pic>
      <p:pic>
        <p:nvPicPr>
          <p:cNvPr id="9" name="Picture 8"/>
          <p:cNvPicPr>
            <a:picLocks noChangeAspect="1"/>
          </p:cNvPicPr>
          <p:nvPr/>
        </p:nvPicPr>
        <p:blipFill>
          <a:blip r:embed="rId5"/>
          <a:stretch>
            <a:fillRect/>
          </a:stretch>
        </p:blipFill>
        <p:spPr>
          <a:xfrm>
            <a:off x="5953247" y="549580"/>
            <a:ext cx="2504954" cy="2005244"/>
          </a:xfrm>
          <a:prstGeom prst="rect">
            <a:avLst/>
          </a:prstGeom>
        </p:spPr>
      </p:pic>
      <p:pic>
        <p:nvPicPr>
          <p:cNvPr id="14" name="Picture 13"/>
          <p:cNvPicPr>
            <a:picLocks noChangeAspect="1"/>
          </p:cNvPicPr>
          <p:nvPr/>
        </p:nvPicPr>
        <p:blipFill rotWithShape="1">
          <a:blip r:embed="rId4"/>
          <a:srcRect l="41002" t="37057" r="2155" b="107"/>
          <a:stretch/>
        </p:blipFill>
        <p:spPr>
          <a:xfrm>
            <a:off x="2057400" y="3366476"/>
            <a:ext cx="4648201" cy="2971800"/>
          </a:xfrm>
          <a:prstGeom prst="rect">
            <a:avLst/>
          </a:prstGeom>
        </p:spPr>
      </p:pic>
      <p:sp>
        <p:nvSpPr>
          <p:cNvPr id="10" name="TextBox 9"/>
          <p:cNvSpPr txBox="1"/>
          <p:nvPr/>
        </p:nvSpPr>
        <p:spPr>
          <a:xfrm flipH="1">
            <a:off x="-14509" y="2846457"/>
            <a:ext cx="5572246" cy="369332"/>
          </a:xfrm>
          <a:prstGeom prst="rect">
            <a:avLst/>
          </a:prstGeom>
          <a:noFill/>
        </p:spPr>
        <p:txBody>
          <a:bodyPr wrap="square" rtlCol="0">
            <a:spAutoFit/>
          </a:bodyPr>
          <a:lstStyle/>
          <a:p>
            <a:r>
              <a:rPr lang="en-US" sz="1800" dirty="0" smtClean="0"/>
              <a:t>State Matrix before </a:t>
            </a:r>
            <a:r>
              <a:rPr lang="en-US" sz="1800" dirty="0" err="1" smtClean="0"/>
              <a:t>SubBytes</a:t>
            </a:r>
            <a:r>
              <a:rPr lang="en-US" sz="1800" dirty="0" smtClean="0"/>
              <a:t> Operation</a:t>
            </a:r>
            <a:endParaRPr lang="en-US" sz="1800" dirty="0"/>
          </a:p>
        </p:txBody>
      </p:sp>
      <p:sp>
        <p:nvSpPr>
          <p:cNvPr id="16" name="TextBox 15"/>
          <p:cNvSpPr txBox="1"/>
          <p:nvPr/>
        </p:nvSpPr>
        <p:spPr>
          <a:xfrm flipH="1">
            <a:off x="4668456" y="2603039"/>
            <a:ext cx="4495800" cy="369332"/>
          </a:xfrm>
          <a:prstGeom prst="rect">
            <a:avLst/>
          </a:prstGeom>
          <a:noFill/>
        </p:spPr>
        <p:txBody>
          <a:bodyPr wrap="square" rtlCol="0">
            <a:spAutoFit/>
          </a:bodyPr>
          <a:lstStyle/>
          <a:p>
            <a:r>
              <a:rPr lang="en-US" sz="1800" dirty="0" smtClean="0"/>
              <a:t>State Matrix after </a:t>
            </a:r>
            <a:r>
              <a:rPr lang="en-US" sz="1800" dirty="0" err="1" smtClean="0"/>
              <a:t>SubBytes</a:t>
            </a:r>
            <a:r>
              <a:rPr lang="en-US" sz="1800" dirty="0" smtClean="0"/>
              <a:t> Operation</a:t>
            </a:r>
            <a:endParaRPr lang="en-US" sz="1800" dirty="0"/>
          </a:p>
        </p:txBody>
      </p:sp>
    </p:spTree>
    <p:extLst>
      <p:ext uri="{BB962C8B-B14F-4D97-AF65-F5344CB8AC3E}">
        <p14:creationId xmlns:p14="http://schemas.microsoft.com/office/powerpoint/2010/main" val="28349770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1"/>
          <p:cNvSpPr txBox="1">
            <a:spLocks noGrp="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1" hangingPunct="1"/>
            <a:r>
              <a:rPr lang="en-US" sz="1200"/>
              <a:t>11.</a:t>
            </a:r>
            <a:fld id="{43934888-A6D6-4182-A135-57070F6558B2}" type="slidenum">
              <a:rPr lang="en-US" sz="1200"/>
              <a:pPr eaLnBrk="1" hangingPunct="1"/>
              <a:t>42</a:t>
            </a:fld>
            <a:endParaRPr lang="en-US" sz="1200"/>
          </a:p>
        </p:txBody>
      </p:sp>
      <p:pic>
        <p:nvPicPr>
          <p:cNvPr id="14339" name="Picture 18" descr="wh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775" y="3292475"/>
            <a:ext cx="1905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Rectangle 11"/>
          <p:cNvSpPr>
            <a:spLocks noChangeArrowheads="1"/>
          </p:cNvSpPr>
          <p:nvPr/>
        </p:nvSpPr>
        <p:spPr bwMode="auto">
          <a:xfrm>
            <a:off x="0" y="0"/>
            <a:ext cx="9144000" cy="40011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indent="0" algn="just">
              <a:spcBef>
                <a:spcPts val="600"/>
              </a:spcBef>
              <a:spcAft>
                <a:spcPts val="600"/>
              </a:spcAft>
            </a:pPr>
            <a:r>
              <a:rPr lang="en-US" sz="2000" dirty="0"/>
              <a:t>2. </a:t>
            </a:r>
            <a:r>
              <a:rPr lang="en-US" sz="2000" dirty="0" err="1"/>
              <a:t>ShiftRows</a:t>
            </a:r>
            <a:r>
              <a:rPr lang="en-US" sz="2000" dirty="0"/>
              <a:t> Operation</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pic>
        <p:nvPicPr>
          <p:cNvPr id="9" name="Picture 8"/>
          <p:cNvPicPr>
            <a:picLocks noChangeAspect="1"/>
          </p:cNvPicPr>
          <p:nvPr/>
        </p:nvPicPr>
        <p:blipFill>
          <a:blip r:embed="rId4"/>
          <a:stretch>
            <a:fillRect/>
          </a:stretch>
        </p:blipFill>
        <p:spPr>
          <a:xfrm>
            <a:off x="152400" y="771349"/>
            <a:ext cx="2504954" cy="2005244"/>
          </a:xfrm>
          <a:prstGeom prst="rect">
            <a:avLst/>
          </a:prstGeom>
        </p:spPr>
      </p:pic>
      <p:sp>
        <p:nvSpPr>
          <p:cNvPr id="16" name="TextBox 15"/>
          <p:cNvSpPr txBox="1"/>
          <p:nvPr/>
        </p:nvSpPr>
        <p:spPr>
          <a:xfrm flipH="1">
            <a:off x="5786" y="2849868"/>
            <a:ext cx="4794813" cy="369332"/>
          </a:xfrm>
          <a:prstGeom prst="rect">
            <a:avLst/>
          </a:prstGeom>
          <a:noFill/>
        </p:spPr>
        <p:txBody>
          <a:bodyPr wrap="square" rtlCol="0">
            <a:spAutoFit/>
          </a:bodyPr>
          <a:lstStyle/>
          <a:p>
            <a:r>
              <a:rPr lang="en-US" sz="1800" dirty="0" smtClean="0">
                <a:solidFill>
                  <a:srgbClr val="FF0000"/>
                </a:solidFill>
              </a:rPr>
              <a:t>State Matrix before </a:t>
            </a:r>
            <a:r>
              <a:rPr lang="en-US" sz="1800" dirty="0" err="1" smtClean="0">
                <a:solidFill>
                  <a:srgbClr val="FF0000"/>
                </a:solidFill>
              </a:rPr>
              <a:t>ShiftRows</a:t>
            </a:r>
            <a:r>
              <a:rPr lang="en-US" sz="1800" dirty="0" smtClean="0">
                <a:solidFill>
                  <a:srgbClr val="FF0000"/>
                </a:solidFill>
              </a:rPr>
              <a:t>  Operation</a:t>
            </a:r>
            <a:endParaRPr lang="en-US" sz="1800" dirty="0">
              <a:solidFill>
                <a:srgbClr val="FF0000"/>
              </a:solidFill>
            </a:endParaRPr>
          </a:p>
        </p:txBody>
      </p:sp>
      <p:sp>
        <p:nvSpPr>
          <p:cNvPr id="11" name="TextBox 10"/>
          <p:cNvSpPr txBox="1"/>
          <p:nvPr/>
        </p:nvSpPr>
        <p:spPr>
          <a:xfrm flipH="1">
            <a:off x="3200400" y="818988"/>
            <a:ext cx="6068108" cy="369332"/>
          </a:xfrm>
          <a:prstGeom prst="rect">
            <a:avLst/>
          </a:prstGeom>
          <a:noFill/>
        </p:spPr>
        <p:txBody>
          <a:bodyPr wrap="square" rtlCol="0">
            <a:spAutoFit/>
          </a:bodyPr>
          <a:lstStyle/>
          <a:p>
            <a:r>
              <a:rPr lang="en-US" sz="1800" dirty="0" smtClean="0"/>
              <a:t>Row 0: Rotate each byte from right to left over 0 byte</a:t>
            </a:r>
            <a:endParaRPr lang="en-US" sz="1800" dirty="0"/>
          </a:p>
        </p:txBody>
      </p:sp>
      <p:cxnSp>
        <p:nvCxnSpPr>
          <p:cNvPr id="5" name="Straight Arrow Connector 4"/>
          <p:cNvCxnSpPr>
            <a:stCxn id="11" idx="3"/>
          </p:cNvCxnSpPr>
          <p:nvPr/>
        </p:nvCxnSpPr>
        <p:spPr bwMode="auto">
          <a:xfrm flipH="1">
            <a:off x="2819400" y="1003654"/>
            <a:ext cx="381000" cy="0"/>
          </a:xfrm>
          <a:prstGeom prst="straightConnector1">
            <a:avLst/>
          </a:prstGeom>
          <a:ln w="28575">
            <a:headEnd type="none" w="med" len="med"/>
            <a:tailEnd type="triangle"/>
          </a:ln>
        </p:spPr>
        <p:style>
          <a:lnRef idx="1">
            <a:schemeClr val="accent4"/>
          </a:lnRef>
          <a:fillRef idx="0">
            <a:schemeClr val="accent4"/>
          </a:fillRef>
          <a:effectRef idx="0">
            <a:schemeClr val="accent4"/>
          </a:effectRef>
          <a:fontRef idx="minor">
            <a:schemeClr val="tx1"/>
          </a:fontRef>
        </p:style>
      </p:cxnSp>
      <p:sp>
        <p:nvSpPr>
          <p:cNvPr id="17" name="TextBox 16"/>
          <p:cNvSpPr txBox="1"/>
          <p:nvPr/>
        </p:nvSpPr>
        <p:spPr>
          <a:xfrm flipH="1">
            <a:off x="3075892" y="1304522"/>
            <a:ext cx="6068108" cy="369332"/>
          </a:xfrm>
          <a:prstGeom prst="rect">
            <a:avLst/>
          </a:prstGeom>
          <a:noFill/>
        </p:spPr>
        <p:txBody>
          <a:bodyPr wrap="square" rtlCol="0">
            <a:spAutoFit/>
          </a:bodyPr>
          <a:lstStyle/>
          <a:p>
            <a:r>
              <a:rPr lang="en-US" sz="1800" dirty="0" smtClean="0"/>
              <a:t>Row 1: Rotate each byte from right to left over 1 byte</a:t>
            </a:r>
            <a:endParaRPr lang="en-US" sz="1800" dirty="0"/>
          </a:p>
        </p:txBody>
      </p:sp>
      <p:cxnSp>
        <p:nvCxnSpPr>
          <p:cNvPr id="18" name="Straight Arrow Connector 17"/>
          <p:cNvCxnSpPr>
            <a:stCxn id="17" idx="3"/>
          </p:cNvCxnSpPr>
          <p:nvPr/>
        </p:nvCxnSpPr>
        <p:spPr bwMode="auto">
          <a:xfrm flipH="1">
            <a:off x="2694892" y="1489188"/>
            <a:ext cx="381000" cy="0"/>
          </a:xfrm>
          <a:prstGeom prst="straightConnector1">
            <a:avLst/>
          </a:prstGeom>
          <a:ln w="28575">
            <a:headEnd type="none" w="med" len="med"/>
            <a:tailEnd type="triangle"/>
          </a:ln>
        </p:spPr>
        <p:style>
          <a:lnRef idx="1">
            <a:schemeClr val="accent4"/>
          </a:lnRef>
          <a:fillRef idx="0">
            <a:schemeClr val="accent4"/>
          </a:fillRef>
          <a:effectRef idx="0">
            <a:schemeClr val="accent4"/>
          </a:effectRef>
          <a:fontRef idx="minor">
            <a:schemeClr val="tx1"/>
          </a:fontRef>
        </p:style>
      </p:cxnSp>
      <p:sp>
        <p:nvSpPr>
          <p:cNvPr id="19" name="TextBox 18"/>
          <p:cNvSpPr txBox="1"/>
          <p:nvPr/>
        </p:nvSpPr>
        <p:spPr>
          <a:xfrm flipH="1">
            <a:off x="3075892" y="1806209"/>
            <a:ext cx="6068108" cy="369332"/>
          </a:xfrm>
          <a:prstGeom prst="rect">
            <a:avLst/>
          </a:prstGeom>
          <a:noFill/>
        </p:spPr>
        <p:txBody>
          <a:bodyPr wrap="square" rtlCol="0">
            <a:spAutoFit/>
          </a:bodyPr>
          <a:lstStyle/>
          <a:p>
            <a:r>
              <a:rPr lang="en-US" sz="1800" dirty="0" smtClean="0"/>
              <a:t>Row 2: Rotate each byte from right to left over 2 byte</a:t>
            </a:r>
            <a:endParaRPr lang="en-US" sz="1800" dirty="0"/>
          </a:p>
        </p:txBody>
      </p:sp>
      <p:cxnSp>
        <p:nvCxnSpPr>
          <p:cNvPr id="20" name="Straight Arrow Connector 19"/>
          <p:cNvCxnSpPr>
            <a:stCxn id="19" idx="3"/>
          </p:cNvCxnSpPr>
          <p:nvPr/>
        </p:nvCxnSpPr>
        <p:spPr bwMode="auto">
          <a:xfrm flipH="1">
            <a:off x="2694892" y="1990875"/>
            <a:ext cx="381000" cy="0"/>
          </a:xfrm>
          <a:prstGeom prst="straightConnector1">
            <a:avLst/>
          </a:prstGeom>
          <a:ln w="28575">
            <a:headEnd type="none" w="med" len="med"/>
            <a:tailEnd type="triangle"/>
          </a:ln>
        </p:spPr>
        <p:style>
          <a:lnRef idx="1">
            <a:schemeClr val="accent4"/>
          </a:lnRef>
          <a:fillRef idx="0">
            <a:schemeClr val="accent4"/>
          </a:fillRef>
          <a:effectRef idx="0">
            <a:schemeClr val="accent4"/>
          </a:effectRef>
          <a:fontRef idx="minor">
            <a:schemeClr val="tx1"/>
          </a:fontRef>
        </p:style>
      </p:cxnSp>
      <p:sp>
        <p:nvSpPr>
          <p:cNvPr id="21" name="TextBox 20"/>
          <p:cNvSpPr txBox="1"/>
          <p:nvPr/>
        </p:nvSpPr>
        <p:spPr>
          <a:xfrm flipH="1">
            <a:off x="3075892" y="2325863"/>
            <a:ext cx="6068108" cy="369332"/>
          </a:xfrm>
          <a:prstGeom prst="rect">
            <a:avLst/>
          </a:prstGeom>
          <a:noFill/>
        </p:spPr>
        <p:txBody>
          <a:bodyPr wrap="square" rtlCol="0">
            <a:spAutoFit/>
          </a:bodyPr>
          <a:lstStyle/>
          <a:p>
            <a:r>
              <a:rPr lang="en-US" sz="1800" dirty="0" smtClean="0"/>
              <a:t>Row 3: Rotate each byte from right to left over 3 byte</a:t>
            </a:r>
            <a:endParaRPr lang="en-US" sz="1800" dirty="0"/>
          </a:p>
        </p:txBody>
      </p:sp>
      <p:cxnSp>
        <p:nvCxnSpPr>
          <p:cNvPr id="22" name="Straight Arrow Connector 21"/>
          <p:cNvCxnSpPr>
            <a:stCxn id="21" idx="3"/>
          </p:cNvCxnSpPr>
          <p:nvPr/>
        </p:nvCxnSpPr>
        <p:spPr bwMode="auto">
          <a:xfrm flipH="1">
            <a:off x="2694892" y="2510529"/>
            <a:ext cx="381000" cy="0"/>
          </a:xfrm>
          <a:prstGeom prst="straightConnector1">
            <a:avLst/>
          </a:prstGeom>
          <a:ln w="28575">
            <a:headEnd type="none" w="med" len="med"/>
            <a:tailEnd type="triangle"/>
          </a:ln>
        </p:spPr>
        <p:style>
          <a:lnRef idx="1">
            <a:schemeClr val="accent4"/>
          </a:lnRef>
          <a:fillRef idx="0">
            <a:schemeClr val="accent4"/>
          </a:fillRef>
          <a:effectRef idx="0">
            <a:schemeClr val="accent4"/>
          </a:effectRef>
          <a:fontRef idx="minor">
            <a:schemeClr val="tx1"/>
          </a:fontRef>
        </p:style>
      </p:cxnSp>
      <p:pic>
        <p:nvPicPr>
          <p:cNvPr id="15" name="Picture 14"/>
          <p:cNvPicPr>
            <a:picLocks noChangeAspect="1"/>
          </p:cNvPicPr>
          <p:nvPr/>
        </p:nvPicPr>
        <p:blipFill>
          <a:blip r:embed="rId5"/>
          <a:stretch>
            <a:fillRect/>
          </a:stretch>
        </p:blipFill>
        <p:spPr>
          <a:xfrm>
            <a:off x="4135267" y="3638078"/>
            <a:ext cx="3224091" cy="2646888"/>
          </a:xfrm>
          <a:prstGeom prst="rect">
            <a:avLst/>
          </a:prstGeom>
        </p:spPr>
      </p:pic>
      <p:sp>
        <p:nvSpPr>
          <p:cNvPr id="27" name="TextBox 26"/>
          <p:cNvSpPr txBox="1"/>
          <p:nvPr/>
        </p:nvSpPr>
        <p:spPr>
          <a:xfrm flipH="1">
            <a:off x="3712539" y="6400800"/>
            <a:ext cx="4794813" cy="369332"/>
          </a:xfrm>
          <a:prstGeom prst="rect">
            <a:avLst/>
          </a:prstGeom>
          <a:noFill/>
        </p:spPr>
        <p:txBody>
          <a:bodyPr wrap="square" rtlCol="0">
            <a:spAutoFit/>
          </a:bodyPr>
          <a:lstStyle/>
          <a:p>
            <a:r>
              <a:rPr lang="en-US" sz="1800" dirty="0" smtClean="0">
                <a:solidFill>
                  <a:srgbClr val="FF0000"/>
                </a:solidFill>
              </a:rPr>
              <a:t>State Matrix after </a:t>
            </a:r>
            <a:r>
              <a:rPr lang="en-US" sz="1800" dirty="0" err="1" smtClean="0">
                <a:solidFill>
                  <a:srgbClr val="FF0000"/>
                </a:solidFill>
              </a:rPr>
              <a:t>ShiftRows</a:t>
            </a:r>
            <a:r>
              <a:rPr lang="en-US" sz="1800" dirty="0" smtClean="0">
                <a:solidFill>
                  <a:srgbClr val="FF0000"/>
                </a:solidFill>
              </a:rPr>
              <a:t>  Operation</a:t>
            </a:r>
            <a:endParaRPr lang="en-US" sz="1800" dirty="0">
              <a:solidFill>
                <a:srgbClr val="FF0000"/>
              </a:solidFill>
            </a:endParaRPr>
          </a:p>
        </p:txBody>
      </p:sp>
    </p:spTree>
    <p:extLst>
      <p:ext uri="{BB962C8B-B14F-4D97-AF65-F5344CB8AC3E}">
        <p14:creationId xmlns:p14="http://schemas.microsoft.com/office/powerpoint/2010/main" val="61834384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1"/>
          <p:cNvSpPr txBox="1">
            <a:spLocks noGrp="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1" hangingPunct="1"/>
            <a:r>
              <a:rPr lang="en-US" sz="1200"/>
              <a:t>11.</a:t>
            </a:r>
            <a:fld id="{43934888-A6D6-4182-A135-57070F6558B2}" type="slidenum">
              <a:rPr lang="en-US" sz="1200"/>
              <a:pPr eaLnBrk="1" hangingPunct="1"/>
              <a:t>43</a:t>
            </a:fld>
            <a:endParaRPr lang="en-US" sz="1200"/>
          </a:p>
        </p:txBody>
      </p:sp>
      <p:pic>
        <p:nvPicPr>
          <p:cNvPr id="14339" name="Picture 18" descr="wh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775" y="3292475"/>
            <a:ext cx="1905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Rectangle 11"/>
          <p:cNvSpPr>
            <a:spLocks noChangeArrowheads="1"/>
          </p:cNvSpPr>
          <p:nvPr/>
        </p:nvSpPr>
        <p:spPr bwMode="auto">
          <a:xfrm>
            <a:off x="0" y="0"/>
            <a:ext cx="9144000" cy="40011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sz="2000" dirty="0"/>
              <a:t>3. </a:t>
            </a:r>
            <a:r>
              <a:rPr lang="en-US" sz="2000" dirty="0" err="1"/>
              <a:t>MixColumn</a:t>
            </a:r>
            <a:r>
              <a:rPr lang="en-US" sz="2000" dirty="0"/>
              <a:t> Operation:</a:t>
            </a:r>
            <a:endParaRPr lang="en-US" sz="2000" b="0" dirty="0"/>
          </a:p>
        </p:txBody>
      </p:sp>
      <p:pic>
        <p:nvPicPr>
          <p:cNvPr id="15" name="Picture 14"/>
          <p:cNvPicPr>
            <a:picLocks noChangeAspect="1"/>
          </p:cNvPicPr>
          <p:nvPr/>
        </p:nvPicPr>
        <p:blipFill>
          <a:blip r:embed="rId4"/>
          <a:stretch>
            <a:fillRect/>
          </a:stretch>
        </p:blipFill>
        <p:spPr>
          <a:xfrm>
            <a:off x="292954" y="950619"/>
            <a:ext cx="3224091" cy="2646888"/>
          </a:xfrm>
          <a:prstGeom prst="rect">
            <a:avLst/>
          </a:prstGeom>
        </p:spPr>
      </p:pic>
      <p:sp>
        <p:nvSpPr>
          <p:cNvPr id="27" name="TextBox 26"/>
          <p:cNvSpPr txBox="1"/>
          <p:nvPr/>
        </p:nvSpPr>
        <p:spPr>
          <a:xfrm flipH="1">
            <a:off x="76200" y="3696105"/>
            <a:ext cx="5504033" cy="369332"/>
          </a:xfrm>
          <a:prstGeom prst="rect">
            <a:avLst/>
          </a:prstGeom>
          <a:noFill/>
        </p:spPr>
        <p:txBody>
          <a:bodyPr wrap="square" rtlCol="0">
            <a:spAutoFit/>
          </a:bodyPr>
          <a:lstStyle/>
          <a:p>
            <a:r>
              <a:rPr lang="en-US" sz="1800" dirty="0" smtClean="0">
                <a:solidFill>
                  <a:srgbClr val="FF0000"/>
                </a:solidFill>
              </a:rPr>
              <a:t>State Matrix before </a:t>
            </a:r>
            <a:r>
              <a:rPr lang="en-US" sz="1800" dirty="0" err="1" smtClean="0">
                <a:solidFill>
                  <a:srgbClr val="FF0000"/>
                </a:solidFill>
              </a:rPr>
              <a:t>MixColumn</a:t>
            </a:r>
            <a:r>
              <a:rPr lang="en-US" sz="1800" dirty="0" smtClean="0">
                <a:solidFill>
                  <a:srgbClr val="FF0000"/>
                </a:solidFill>
              </a:rPr>
              <a:t>   Operation</a:t>
            </a:r>
            <a:endParaRPr lang="en-US" sz="1800" dirty="0">
              <a:solidFill>
                <a:srgbClr val="FF0000"/>
              </a:solidFill>
            </a:endParaRPr>
          </a:p>
        </p:txBody>
      </p:sp>
      <p:pic>
        <p:nvPicPr>
          <p:cNvPr id="2" name="Picture 1"/>
          <p:cNvPicPr>
            <a:picLocks noChangeAspect="1"/>
          </p:cNvPicPr>
          <p:nvPr/>
        </p:nvPicPr>
        <p:blipFill>
          <a:blip r:embed="rId5"/>
          <a:stretch>
            <a:fillRect/>
          </a:stretch>
        </p:blipFill>
        <p:spPr>
          <a:xfrm>
            <a:off x="5701269" y="3597507"/>
            <a:ext cx="3095625" cy="2628094"/>
          </a:xfrm>
          <a:prstGeom prst="rect">
            <a:avLst/>
          </a:prstGeom>
        </p:spPr>
      </p:pic>
      <p:pic>
        <p:nvPicPr>
          <p:cNvPr id="3" name="Picture 2"/>
          <p:cNvPicPr>
            <a:picLocks noChangeAspect="1"/>
          </p:cNvPicPr>
          <p:nvPr/>
        </p:nvPicPr>
        <p:blipFill>
          <a:blip r:embed="rId6"/>
          <a:stretch>
            <a:fillRect/>
          </a:stretch>
        </p:blipFill>
        <p:spPr>
          <a:xfrm>
            <a:off x="5707569" y="6246143"/>
            <a:ext cx="3332635" cy="566527"/>
          </a:xfrm>
          <a:prstGeom prst="rect">
            <a:avLst/>
          </a:prstGeom>
        </p:spPr>
      </p:pic>
      <p:pic>
        <p:nvPicPr>
          <p:cNvPr id="4" name="Picture 3"/>
          <p:cNvPicPr>
            <a:picLocks noChangeAspect="1"/>
          </p:cNvPicPr>
          <p:nvPr/>
        </p:nvPicPr>
        <p:blipFill>
          <a:blip r:embed="rId7"/>
          <a:stretch>
            <a:fillRect/>
          </a:stretch>
        </p:blipFill>
        <p:spPr>
          <a:xfrm>
            <a:off x="3962400" y="967981"/>
            <a:ext cx="5077804" cy="2547937"/>
          </a:xfrm>
          <a:prstGeom prst="rect">
            <a:avLst/>
          </a:prstGeom>
        </p:spPr>
      </p:pic>
      <p:pic>
        <p:nvPicPr>
          <p:cNvPr id="6" name="Picture 5"/>
          <p:cNvPicPr>
            <a:picLocks noChangeAspect="1"/>
          </p:cNvPicPr>
          <p:nvPr/>
        </p:nvPicPr>
        <p:blipFill>
          <a:blip r:embed="rId8"/>
          <a:stretch>
            <a:fillRect/>
          </a:stretch>
        </p:blipFill>
        <p:spPr>
          <a:xfrm>
            <a:off x="357290" y="4219800"/>
            <a:ext cx="2834889" cy="2320753"/>
          </a:xfrm>
          <a:prstGeom prst="rect">
            <a:avLst/>
          </a:prstGeom>
        </p:spPr>
      </p:pic>
      <p:sp>
        <p:nvSpPr>
          <p:cNvPr id="23" name="TextBox 22"/>
          <p:cNvSpPr txBox="1"/>
          <p:nvPr/>
        </p:nvSpPr>
        <p:spPr>
          <a:xfrm flipH="1">
            <a:off x="440162" y="6540553"/>
            <a:ext cx="5504033" cy="369332"/>
          </a:xfrm>
          <a:prstGeom prst="rect">
            <a:avLst/>
          </a:prstGeom>
          <a:noFill/>
        </p:spPr>
        <p:txBody>
          <a:bodyPr wrap="square" rtlCol="0">
            <a:spAutoFit/>
          </a:bodyPr>
          <a:lstStyle/>
          <a:p>
            <a:r>
              <a:rPr lang="en-US" sz="1800" dirty="0" smtClean="0">
                <a:solidFill>
                  <a:srgbClr val="FF0000"/>
                </a:solidFill>
              </a:rPr>
              <a:t>State Matrix after </a:t>
            </a:r>
            <a:r>
              <a:rPr lang="en-US" sz="1800" dirty="0" err="1" smtClean="0">
                <a:solidFill>
                  <a:srgbClr val="FF0000"/>
                </a:solidFill>
              </a:rPr>
              <a:t>MixColumn</a:t>
            </a:r>
            <a:r>
              <a:rPr lang="en-US" sz="1800" dirty="0" smtClean="0">
                <a:solidFill>
                  <a:srgbClr val="FF0000"/>
                </a:solidFill>
              </a:rPr>
              <a:t>   Operation</a:t>
            </a:r>
            <a:endParaRPr lang="en-US" sz="1800" dirty="0">
              <a:solidFill>
                <a:srgbClr val="FF0000"/>
              </a:solidFill>
            </a:endParaRPr>
          </a:p>
        </p:txBody>
      </p:sp>
    </p:spTree>
    <p:extLst>
      <p:ext uri="{BB962C8B-B14F-4D97-AF65-F5344CB8AC3E}">
        <p14:creationId xmlns:p14="http://schemas.microsoft.com/office/powerpoint/2010/main" val="49303393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1"/>
          <p:cNvSpPr txBox="1">
            <a:spLocks noGrp="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1" hangingPunct="1"/>
            <a:r>
              <a:rPr lang="en-US" sz="1200"/>
              <a:t>11.</a:t>
            </a:r>
            <a:fld id="{43934888-A6D6-4182-A135-57070F6558B2}" type="slidenum">
              <a:rPr lang="en-US" sz="1200"/>
              <a:pPr eaLnBrk="1" hangingPunct="1"/>
              <a:t>44</a:t>
            </a:fld>
            <a:endParaRPr lang="en-US" sz="1200"/>
          </a:p>
        </p:txBody>
      </p:sp>
      <p:pic>
        <p:nvPicPr>
          <p:cNvPr id="14339" name="Picture 18" descr="wh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775" y="3292475"/>
            <a:ext cx="1905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Rectangle 11"/>
          <p:cNvSpPr>
            <a:spLocks noChangeArrowheads="1"/>
          </p:cNvSpPr>
          <p:nvPr/>
        </p:nvSpPr>
        <p:spPr bwMode="auto">
          <a:xfrm>
            <a:off x="0" y="0"/>
            <a:ext cx="9144000" cy="40011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sz="2000" dirty="0"/>
              <a:t>4. </a:t>
            </a:r>
            <a:r>
              <a:rPr lang="en-US" sz="2000" dirty="0" err="1"/>
              <a:t>AddRoundKey</a:t>
            </a:r>
            <a:r>
              <a:rPr lang="en-US" sz="2000" dirty="0"/>
              <a:t> Operation:</a:t>
            </a:r>
            <a:endParaRPr lang="en-US" sz="2000" b="0" dirty="0"/>
          </a:p>
        </p:txBody>
      </p:sp>
      <p:sp>
        <p:nvSpPr>
          <p:cNvPr id="27" name="TextBox 26"/>
          <p:cNvSpPr txBox="1"/>
          <p:nvPr/>
        </p:nvSpPr>
        <p:spPr>
          <a:xfrm flipH="1">
            <a:off x="76200" y="3470974"/>
            <a:ext cx="5504033" cy="369332"/>
          </a:xfrm>
          <a:prstGeom prst="rect">
            <a:avLst/>
          </a:prstGeom>
          <a:noFill/>
        </p:spPr>
        <p:txBody>
          <a:bodyPr wrap="square" rtlCol="0">
            <a:spAutoFit/>
          </a:bodyPr>
          <a:lstStyle/>
          <a:p>
            <a:r>
              <a:rPr lang="en-US" sz="1800" dirty="0" smtClean="0">
                <a:solidFill>
                  <a:srgbClr val="FF0000"/>
                </a:solidFill>
              </a:rPr>
              <a:t>State Matrix before </a:t>
            </a:r>
            <a:r>
              <a:rPr lang="en-US" sz="1800" dirty="0" err="1" smtClean="0">
                <a:solidFill>
                  <a:srgbClr val="FF0000"/>
                </a:solidFill>
              </a:rPr>
              <a:t>AddRoundKey</a:t>
            </a:r>
            <a:r>
              <a:rPr lang="en-US" sz="1800" dirty="0" smtClean="0">
                <a:solidFill>
                  <a:srgbClr val="FF0000"/>
                </a:solidFill>
              </a:rPr>
              <a:t>   Operation</a:t>
            </a:r>
            <a:endParaRPr lang="en-US" sz="1800" dirty="0">
              <a:solidFill>
                <a:srgbClr val="FF0000"/>
              </a:solidFill>
            </a:endParaRPr>
          </a:p>
        </p:txBody>
      </p:sp>
      <p:pic>
        <p:nvPicPr>
          <p:cNvPr id="6" name="Picture 5"/>
          <p:cNvPicPr>
            <a:picLocks noChangeAspect="1"/>
          </p:cNvPicPr>
          <p:nvPr/>
        </p:nvPicPr>
        <p:blipFill>
          <a:blip r:embed="rId4"/>
          <a:stretch>
            <a:fillRect/>
          </a:stretch>
        </p:blipFill>
        <p:spPr>
          <a:xfrm>
            <a:off x="357289" y="824517"/>
            <a:ext cx="2834889" cy="2320753"/>
          </a:xfrm>
          <a:prstGeom prst="rect">
            <a:avLst/>
          </a:prstGeom>
        </p:spPr>
      </p:pic>
      <p:pic>
        <p:nvPicPr>
          <p:cNvPr id="8" name="Picture 7"/>
          <p:cNvPicPr>
            <a:picLocks noChangeAspect="1"/>
          </p:cNvPicPr>
          <p:nvPr/>
        </p:nvPicPr>
        <p:blipFill>
          <a:blip r:embed="rId5"/>
          <a:stretch>
            <a:fillRect/>
          </a:stretch>
        </p:blipFill>
        <p:spPr>
          <a:xfrm>
            <a:off x="6257925" y="3273478"/>
            <a:ext cx="2581275" cy="3267075"/>
          </a:xfrm>
          <a:prstGeom prst="rect">
            <a:avLst/>
          </a:prstGeom>
        </p:spPr>
      </p:pic>
      <p:pic>
        <p:nvPicPr>
          <p:cNvPr id="12" name="Picture 11"/>
          <p:cNvPicPr>
            <a:picLocks noChangeAspect="1"/>
          </p:cNvPicPr>
          <p:nvPr/>
        </p:nvPicPr>
        <p:blipFill>
          <a:blip r:embed="rId6"/>
          <a:stretch>
            <a:fillRect/>
          </a:stretch>
        </p:blipFill>
        <p:spPr>
          <a:xfrm>
            <a:off x="5286375" y="724307"/>
            <a:ext cx="3248025" cy="2203084"/>
          </a:xfrm>
          <a:prstGeom prst="rect">
            <a:avLst/>
          </a:prstGeom>
        </p:spPr>
      </p:pic>
      <p:cxnSp>
        <p:nvCxnSpPr>
          <p:cNvPr id="14" name="Elbow Connector 13"/>
          <p:cNvCxnSpPr/>
          <p:nvPr/>
        </p:nvCxnSpPr>
        <p:spPr bwMode="auto">
          <a:xfrm flipV="1">
            <a:off x="867262" y="623855"/>
            <a:ext cx="4923938" cy="2730854"/>
          </a:xfrm>
          <a:prstGeom prst="bentConnector3">
            <a:avLst/>
          </a:prstGeom>
          <a:solidFill>
            <a:schemeClr val="accent1"/>
          </a:solidFill>
          <a:ln w="9525" cap="flat" cmpd="sng" algn="ctr">
            <a:solidFill>
              <a:schemeClr val="tx1"/>
            </a:solidFill>
            <a:prstDash val="solid"/>
            <a:round/>
            <a:headEnd type="none" w="med" len="med"/>
            <a:tailEnd type="triangle"/>
          </a:ln>
          <a:effectLst/>
        </p:spPr>
      </p:cxnSp>
      <p:cxnSp>
        <p:nvCxnSpPr>
          <p:cNvPr id="19" name="Elbow Connector 18"/>
          <p:cNvCxnSpPr/>
          <p:nvPr/>
        </p:nvCxnSpPr>
        <p:spPr bwMode="auto">
          <a:xfrm rot="5400000" flipH="1" flipV="1">
            <a:off x="6265513" y="2954687"/>
            <a:ext cx="651574" cy="381000"/>
          </a:xfrm>
          <a:prstGeom prst="bentConnector3">
            <a:avLst/>
          </a:prstGeom>
          <a:solidFill>
            <a:schemeClr val="accent1"/>
          </a:solidFill>
          <a:ln w="9525" cap="flat" cmpd="sng" algn="ctr">
            <a:solidFill>
              <a:schemeClr val="tx1"/>
            </a:solidFill>
            <a:prstDash val="solid"/>
            <a:round/>
            <a:headEnd type="none" w="med" len="med"/>
            <a:tailEnd type="triangle"/>
          </a:ln>
          <a:effectLst/>
        </p:spPr>
      </p:cxnSp>
      <p:pic>
        <p:nvPicPr>
          <p:cNvPr id="24" name="Picture 23"/>
          <p:cNvPicPr>
            <a:picLocks noChangeAspect="1"/>
          </p:cNvPicPr>
          <p:nvPr/>
        </p:nvPicPr>
        <p:blipFill>
          <a:blip r:embed="rId7"/>
          <a:stretch>
            <a:fillRect/>
          </a:stretch>
        </p:blipFill>
        <p:spPr>
          <a:xfrm>
            <a:off x="513641" y="4467225"/>
            <a:ext cx="2314575" cy="1857375"/>
          </a:xfrm>
          <a:prstGeom prst="rect">
            <a:avLst/>
          </a:prstGeom>
        </p:spPr>
      </p:pic>
      <p:sp>
        <p:nvSpPr>
          <p:cNvPr id="30" name="TextBox 29"/>
          <p:cNvSpPr txBox="1"/>
          <p:nvPr/>
        </p:nvSpPr>
        <p:spPr>
          <a:xfrm flipH="1">
            <a:off x="520529" y="6444734"/>
            <a:ext cx="5504033" cy="369332"/>
          </a:xfrm>
          <a:prstGeom prst="rect">
            <a:avLst/>
          </a:prstGeom>
          <a:noFill/>
        </p:spPr>
        <p:txBody>
          <a:bodyPr wrap="square" rtlCol="0">
            <a:spAutoFit/>
          </a:bodyPr>
          <a:lstStyle/>
          <a:p>
            <a:r>
              <a:rPr lang="en-US" sz="1800" dirty="0" smtClean="0">
                <a:solidFill>
                  <a:srgbClr val="FF0000"/>
                </a:solidFill>
              </a:rPr>
              <a:t>State Matrix after </a:t>
            </a:r>
            <a:r>
              <a:rPr lang="en-US" sz="1800" dirty="0" err="1" smtClean="0">
                <a:solidFill>
                  <a:srgbClr val="FF0000"/>
                </a:solidFill>
              </a:rPr>
              <a:t>AddRoundKey</a:t>
            </a:r>
            <a:r>
              <a:rPr lang="en-US" sz="1800" dirty="0" smtClean="0">
                <a:solidFill>
                  <a:srgbClr val="FF0000"/>
                </a:solidFill>
              </a:rPr>
              <a:t>   Operation</a:t>
            </a:r>
            <a:endParaRPr lang="en-US" sz="1800" dirty="0">
              <a:solidFill>
                <a:srgbClr val="FF0000"/>
              </a:solidFill>
            </a:endParaRPr>
          </a:p>
        </p:txBody>
      </p:sp>
      <p:cxnSp>
        <p:nvCxnSpPr>
          <p:cNvPr id="26" name="Elbow Connector 25"/>
          <p:cNvCxnSpPr/>
          <p:nvPr/>
        </p:nvCxnSpPr>
        <p:spPr bwMode="auto">
          <a:xfrm rot="10800000" flipV="1">
            <a:off x="834089" y="3044809"/>
            <a:ext cx="7315200" cy="1339809"/>
          </a:xfrm>
          <a:prstGeom prst="bentConnector3">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3441618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1"/>
          <p:cNvSpPr txBox="1">
            <a:spLocks noGrp="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1" hangingPunct="1"/>
            <a:r>
              <a:rPr lang="en-US" sz="1200"/>
              <a:t>11.</a:t>
            </a:r>
            <a:fld id="{319CADB6-A6B2-4198-9527-0011E559802E}" type="slidenum">
              <a:rPr lang="en-US" sz="1200"/>
              <a:pPr eaLnBrk="1" hangingPunct="1"/>
              <a:t>45</a:t>
            </a:fld>
            <a:endParaRPr lang="en-US" sz="1200"/>
          </a:p>
        </p:txBody>
      </p:sp>
      <p:pic>
        <p:nvPicPr>
          <p:cNvPr id="43011" name="Picture 18" descr="wh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775" y="3292475"/>
            <a:ext cx="1905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Rectangle 11"/>
          <p:cNvSpPr>
            <a:spLocks noChangeArrowheads="1"/>
          </p:cNvSpPr>
          <p:nvPr/>
        </p:nvSpPr>
        <p:spPr bwMode="auto">
          <a:xfrm>
            <a:off x="0" y="0"/>
            <a:ext cx="9144000"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000" dirty="0" smtClean="0">
                <a:latin typeface="Verdana" panose="020B0604030504040204" pitchFamily="34" charset="0"/>
                <a:ea typeface="Verdana" panose="020B0604030504040204" pitchFamily="34" charset="0"/>
                <a:cs typeface="Verdana" panose="020B0604030504040204" pitchFamily="34" charset="0"/>
              </a:rPr>
              <a:t>AES Key Expansion</a:t>
            </a:r>
            <a:endParaRPr lang="en-US" alt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9" name="Rectangle 17"/>
          <p:cNvSpPr>
            <a:spLocks noChangeArrowheads="1"/>
          </p:cNvSpPr>
          <p:nvPr/>
        </p:nvSpPr>
        <p:spPr bwMode="auto">
          <a:xfrm>
            <a:off x="76200" y="533400"/>
            <a:ext cx="8763000"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spAutoFit/>
          </a:bodyPr>
          <a:lstStyle>
            <a:lvl1pPr marL="457200" indent="-457200">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515938" indent="-398463" algn="just">
              <a:spcBef>
                <a:spcPts val="600"/>
              </a:spcBef>
              <a:spcAft>
                <a:spcPts val="600"/>
              </a:spcAft>
              <a:buFont typeface="Wingdings" panose="05000000000000000000" pitchFamily="2" charset="2"/>
              <a:buChar char="q"/>
            </a:pPr>
            <a:r>
              <a:rPr lang="en-US" sz="2000" dirty="0"/>
              <a:t>To create round key for each round, AES uses a key-expansion process. </a:t>
            </a:r>
          </a:p>
          <a:p>
            <a:pPr marL="515938" indent="-398463" algn="just">
              <a:spcBef>
                <a:spcPts val="600"/>
              </a:spcBef>
              <a:spcAft>
                <a:spcPts val="600"/>
              </a:spcAft>
              <a:buFont typeface="Wingdings" panose="05000000000000000000" pitchFamily="2" charset="2"/>
              <a:buChar char="q"/>
            </a:pPr>
            <a:r>
              <a:rPr lang="en-US" sz="2000" dirty="0" smtClean="0"/>
              <a:t>The cipher key is expanded to n + 1 rounds, with n being the number of rounds.</a:t>
            </a:r>
          </a:p>
          <a:p>
            <a:pPr marL="515938" indent="-398463" algn="just">
              <a:spcBef>
                <a:spcPts val="600"/>
              </a:spcBef>
              <a:spcAft>
                <a:spcPts val="600"/>
              </a:spcAft>
              <a:buFont typeface="Wingdings" panose="05000000000000000000" pitchFamily="2" charset="2"/>
              <a:buChar char="q"/>
            </a:pPr>
            <a:r>
              <a:rPr lang="en-US" sz="2000" dirty="0"/>
              <a:t>The first round key is used for pre-round transformation (</a:t>
            </a:r>
            <a:r>
              <a:rPr lang="en-US" sz="2000" dirty="0" err="1"/>
              <a:t>AddRoundKey</a:t>
            </a:r>
            <a:r>
              <a:rPr lang="en-US" sz="2000" dirty="0"/>
              <a:t>); the remaining round keys are used for the last transformation (</a:t>
            </a:r>
            <a:r>
              <a:rPr lang="en-US" sz="2000" dirty="0" err="1"/>
              <a:t>AddRoundKey</a:t>
            </a:r>
            <a:r>
              <a:rPr lang="en-US" sz="2000" dirty="0"/>
              <a:t>) at the end of each round.</a:t>
            </a:r>
          </a:p>
          <a:p>
            <a:pPr marL="1489075" indent="-452438" algn="just">
              <a:spcBef>
                <a:spcPts val="600"/>
              </a:spcBef>
              <a:spcAft>
                <a:spcPts val="600"/>
              </a:spcAft>
              <a:buFont typeface="Wingdings" panose="05000000000000000000" pitchFamily="2" charset="2"/>
              <a:buChar char="v"/>
            </a:pPr>
            <a:r>
              <a:rPr lang="en-US" sz="2000" dirty="0" smtClean="0"/>
              <a:t>4 words in each key.</a:t>
            </a:r>
          </a:p>
          <a:p>
            <a:pPr marL="1489075" indent="-452438" algn="just">
              <a:spcBef>
                <a:spcPts val="600"/>
              </a:spcBef>
              <a:spcAft>
                <a:spcPts val="600"/>
              </a:spcAft>
              <a:buFont typeface="Wingdings" panose="05000000000000000000" pitchFamily="2" charset="2"/>
              <a:buChar char="v"/>
            </a:pPr>
            <a:r>
              <a:rPr lang="en-US" sz="2000" dirty="0" smtClean="0"/>
              <a:t>Each key is used for a single round. The first key is used as initial  round key before any round begins.</a:t>
            </a:r>
          </a:p>
          <a:p>
            <a:pPr marL="509588" indent="-452438" algn="just">
              <a:spcBef>
                <a:spcPts val="600"/>
              </a:spcBef>
              <a:spcAft>
                <a:spcPts val="600"/>
              </a:spcAft>
              <a:buFont typeface="Wingdings" panose="05000000000000000000" pitchFamily="2" charset="2"/>
              <a:buChar char="v"/>
            </a:pPr>
            <a:endParaRPr lang="en-US" sz="2000" dirty="0"/>
          </a:p>
        </p:txBody>
      </p:sp>
    </p:spTree>
    <p:extLst>
      <p:ext uri="{BB962C8B-B14F-4D97-AF65-F5344CB8AC3E}">
        <p14:creationId xmlns:p14="http://schemas.microsoft.com/office/powerpoint/2010/main" val="274248042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1"/>
          <p:cNvSpPr txBox="1">
            <a:spLocks noGrp="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1" hangingPunct="1"/>
            <a:r>
              <a:rPr lang="en-US" sz="1200"/>
              <a:t>11.</a:t>
            </a:r>
            <a:fld id="{319CADB6-A6B2-4198-9527-0011E559802E}" type="slidenum">
              <a:rPr lang="en-US" sz="1200"/>
              <a:pPr eaLnBrk="1" hangingPunct="1"/>
              <a:t>46</a:t>
            </a:fld>
            <a:endParaRPr lang="en-US" sz="1200"/>
          </a:p>
        </p:txBody>
      </p:sp>
      <p:pic>
        <p:nvPicPr>
          <p:cNvPr id="43011" name="Picture 18" descr="wh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775" y="3292475"/>
            <a:ext cx="1905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Rectangle 11"/>
          <p:cNvSpPr>
            <a:spLocks noChangeArrowheads="1"/>
          </p:cNvSpPr>
          <p:nvPr/>
        </p:nvSpPr>
        <p:spPr bwMode="auto">
          <a:xfrm>
            <a:off x="0" y="0"/>
            <a:ext cx="9144000"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000" dirty="0">
                <a:latin typeface="Verdana" panose="020B0604030504040204" pitchFamily="34" charset="0"/>
                <a:ea typeface="Verdana" panose="020B0604030504040204" pitchFamily="34" charset="0"/>
                <a:cs typeface="Verdana" panose="020B0604030504040204" pitchFamily="34" charset="0"/>
              </a:rPr>
              <a:t>Key </a:t>
            </a:r>
            <a:r>
              <a:rPr lang="en-US" altLang="en-US" sz="2000" dirty="0" smtClean="0">
                <a:latin typeface="Verdana" panose="020B0604030504040204" pitchFamily="34" charset="0"/>
                <a:ea typeface="Verdana" panose="020B0604030504040204" pitchFamily="34" charset="0"/>
                <a:cs typeface="Verdana" panose="020B0604030504040204" pitchFamily="34" charset="0"/>
              </a:rPr>
              <a:t>Schedule Algorithm in </a:t>
            </a:r>
            <a:r>
              <a:rPr lang="en-US" altLang="en-US" sz="2000" dirty="0">
                <a:latin typeface="Verdana" panose="020B0604030504040204" pitchFamily="34" charset="0"/>
                <a:ea typeface="Verdana" panose="020B0604030504040204" pitchFamily="34" charset="0"/>
                <a:cs typeface="Verdana" panose="020B0604030504040204" pitchFamily="34" charset="0"/>
              </a:rPr>
              <a:t>AES-128:</a:t>
            </a:r>
          </a:p>
        </p:txBody>
      </p:sp>
      <p:pic>
        <p:nvPicPr>
          <p:cNvPr id="2" name="Picture 1"/>
          <p:cNvPicPr>
            <a:picLocks noChangeAspect="1"/>
          </p:cNvPicPr>
          <p:nvPr/>
        </p:nvPicPr>
        <p:blipFill rotWithShape="1">
          <a:blip r:embed="rId4"/>
          <a:srcRect l="71687" t="16963" b="55549"/>
          <a:stretch/>
        </p:blipFill>
        <p:spPr>
          <a:xfrm>
            <a:off x="6248400" y="5410200"/>
            <a:ext cx="2528021" cy="762000"/>
          </a:xfrm>
          <a:prstGeom prst="rect">
            <a:avLst/>
          </a:prstGeom>
        </p:spPr>
      </p:pic>
      <p:sp>
        <p:nvSpPr>
          <p:cNvPr id="3" name="TextBox 2"/>
          <p:cNvSpPr txBox="1"/>
          <p:nvPr/>
        </p:nvSpPr>
        <p:spPr>
          <a:xfrm>
            <a:off x="6331310" y="6252175"/>
            <a:ext cx="2362200" cy="307777"/>
          </a:xfrm>
          <a:prstGeom prst="rect">
            <a:avLst/>
          </a:prstGeom>
          <a:noFill/>
        </p:spPr>
        <p:txBody>
          <a:bodyPr wrap="square" rtlCol="0">
            <a:spAutoFit/>
          </a:bodyPr>
          <a:lstStyle/>
          <a:p>
            <a:r>
              <a:rPr lang="en-US" sz="1400" dirty="0" err="1" smtClean="0"/>
              <a:t>Rcon</a:t>
            </a:r>
            <a:r>
              <a:rPr lang="en-US" sz="1400" dirty="0" smtClean="0"/>
              <a:t> = A Constant Table</a:t>
            </a:r>
            <a:endParaRPr lang="en-US" sz="1400" dirty="0"/>
          </a:p>
        </p:txBody>
      </p:sp>
      <p:pic>
        <p:nvPicPr>
          <p:cNvPr id="10" name="Picture 9"/>
          <p:cNvPicPr>
            <a:picLocks noChangeAspect="1"/>
          </p:cNvPicPr>
          <p:nvPr/>
        </p:nvPicPr>
        <p:blipFill rotWithShape="1">
          <a:blip r:embed="rId4"/>
          <a:srcRect r="28313"/>
          <a:stretch/>
        </p:blipFill>
        <p:spPr>
          <a:xfrm>
            <a:off x="228600" y="476083"/>
            <a:ext cx="6400800" cy="2772106"/>
          </a:xfrm>
          <a:prstGeom prst="rect">
            <a:avLst/>
          </a:prstGeom>
        </p:spPr>
      </p:pic>
      <p:pic>
        <p:nvPicPr>
          <p:cNvPr id="4" name="Picture 3"/>
          <p:cNvPicPr>
            <a:picLocks noChangeAspect="1"/>
          </p:cNvPicPr>
          <p:nvPr/>
        </p:nvPicPr>
        <p:blipFill>
          <a:blip r:embed="rId5"/>
          <a:stretch>
            <a:fillRect/>
          </a:stretch>
        </p:blipFill>
        <p:spPr>
          <a:xfrm>
            <a:off x="5301446" y="2976698"/>
            <a:ext cx="1314450" cy="240448"/>
          </a:xfrm>
          <a:prstGeom prst="rect">
            <a:avLst/>
          </a:prstGeom>
        </p:spPr>
      </p:pic>
    </p:spTree>
    <p:extLst>
      <p:ext uri="{BB962C8B-B14F-4D97-AF65-F5344CB8AC3E}">
        <p14:creationId xmlns:p14="http://schemas.microsoft.com/office/powerpoint/2010/main" val="388052120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1"/>
          <p:cNvSpPr txBox="1">
            <a:spLocks noGrp="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1" hangingPunct="1"/>
            <a:r>
              <a:rPr lang="en-US" sz="1200"/>
              <a:t>11.</a:t>
            </a:r>
            <a:fld id="{319CADB6-A6B2-4198-9527-0011E559802E}" type="slidenum">
              <a:rPr lang="en-US" sz="1200"/>
              <a:pPr eaLnBrk="1" hangingPunct="1"/>
              <a:t>47</a:t>
            </a:fld>
            <a:endParaRPr lang="en-US" sz="1200"/>
          </a:p>
        </p:txBody>
      </p:sp>
      <p:pic>
        <p:nvPicPr>
          <p:cNvPr id="43011" name="Picture 18" descr="wh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775" y="3292475"/>
            <a:ext cx="1905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Rectangle 11"/>
          <p:cNvSpPr>
            <a:spLocks noChangeArrowheads="1"/>
          </p:cNvSpPr>
          <p:nvPr/>
        </p:nvSpPr>
        <p:spPr bwMode="auto">
          <a:xfrm>
            <a:off x="0" y="0"/>
            <a:ext cx="9144000"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000" dirty="0">
                <a:latin typeface="Verdana" panose="020B0604030504040204" pitchFamily="34" charset="0"/>
                <a:ea typeface="Verdana" panose="020B0604030504040204" pitchFamily="34" charset="0"/>
                <a:cs typeface="Verdana" panose="020B0604030504040204" pitchFamily="34" charset="0"/>
              </a:rPr>
              <a:t>Key </a:t>
            </a:r>
            <a:r>
              <a:rPr lang="en-US" altLang="en-US" sz="2000" dirty="0" smtClean="0">
                <a:latin typeface="Verdana" panose="020B0604030504040204" pitchFamily="34" charset="0"/>
                <a:ea typeface="Verdana" panose="020B0604030504040204" pitchFamily="34" charset="0"/>
                <a:cs typeface="Verdana" panose="020B0604030504040204" pitchFamily="34" charset="0"/>
              </a:rPr>
              <a:t>Schedule Algorithm in </a:t>
            </a:r>
            <a:r>
              <a:rPr lang="en-US" altLang="en-US" sz="2000" dirty="0">
                <a:latin typeface="Verdana" panose="020B0604030504040204" pitchFamily="34" charset="0"/>
                <a:ea typeface="Verdana" panose="020B0604030504040204" pitchFamily="34" charset="0"/>
                <a:cs typeface="Verdana" panose="020B0604030504040204" pitchFamily="34" charset="0"/>
              </a:rPr>
              <a:t>AES-128:</a:t>
            </a:r>
          </a:p>
        </p:txBody>
      </p:sp>
      <p:pic>
        <p:nvPicPr>
          <p:cNvPr id="4" name="Picture 3"/>
          <p:cNvPicPr>
            <a:picLocks noChangeAspect="1"/>
          </p:cNvPicPr>
          <p:nvPr/>
        </p:nvPicPr>
        <p:blipFill>
          <a:blip r:embed="rId4"/>
          <a:stretch>
            <a:fillRect/>
          </a:stretch>
        </p:blipFill>
        <p:spPr>
          <a:xfrm>
            <a:off x="5301446" y="2976698"/>
            <a:ext cx="1314450" cy="240448"/>
          </a:xfrm>
          <a:prstGeom prst="rect">
            <a:avLst/>
          </a:prstGeom>
        </p:spPr>
      </p:pic>
      <p:pic>
        <p:nvPicPr>
          <p:cNvPr id="8" name="Picture 7"/>
          <p:cNvPicPr>
            <a:picLocks noChangeAspect="1"/>
          </p:cNvPicPr>
          <p:nvPr/>
        </p:nvPicPr>
        <p:blipFill>
          <a:blip r:embed="rId5"/>
          <a:stretch>
            <a:fillRect/>
          </a:stretch>
        </p:blipFill>
        <p:spPr>
          <a:xfrm>
            <a:off x="228600" y="542156"/>
            <a:ext cx="8464020" cy="2889250"/>
          </a:xfrm>
          <a:prstGeom prst="rect">
            <a:avLst/>
          </a:prstGeom>
        </p:spPr>
      </p:pic>
      <p:pic>
        <p:nvPicPr>
          <p:cNvPr id="6" name="Picture 5"/>
          <p:cNvPicPr>
            <a:picLocks noChangeAspect="1"/>
          </p:cNvPicPr>
          <p:nvPr/>
        </p:nvPicPr>
        <p:blipFill>
          <a:blip r:embed="rId6"/>
          <a:stretch>
            <a:fillRect/>
          </a:stretch>
        </p:blipFill>
        <p:spPr>
          <a:xfrm>
            <a:off x="277500" y="3573513"/>
            <a:ext cx="465652" cy="1366420"/>
          </a:xfrm>
          <a:prstGeom prst="rect">
            <a:avLst/>
          </a:prstGeom>
        </p:spPr>
      </p:pic>
      <p:sp>
        <p:nvSpPr>
          <p:cNvPr id="7" name="TextBox 6"/>
          <p:cNvSpPr txBox="1"/>
          <p:nvPr/>
        </p:nvSpPr>
        <p:spPr>
          <a:xfrm>
            <a:off x="0" y="5111941"/>
            <a:ext cx="1486304" cy="338554"/>
          </a:xfrm>
          <a:prstGeom prst="rect">
            <a:avLst/>
          </a:prstGeom>
          <a:noFill/>
        </p:spPr>
        <p:txBody>
          <a:bodyPr wrap="none" rtlCol="0">
            <a:spAutoFit/>
          </a:bodyPr>
          <a:lstStyle/>
          <a:p>
            <a:r>
              <a:rPr lang="en-US" sz="1600" dirty="0" smtClean="0"/>
              <a:t>After rotation</a:t>
            </a:r>
            <a:endParaRPr lang="en-US" sz="1600" dirty="0"/>
          </a:p>
        </p:txBody>
      </p:sp>
      <p:pic>
        <p:nvPicPr>
          <p:cNvPr id="13" name="Picture 12"/>
          <p:cNvPicPr>
            <a:picLocks noChangeAspect="1"/>
          </p:cNvPicPr>
          <p:nvPr/>
        </p:nvPicPr>
        <p:blipFill rotWithShape="1">
          <a:blip r:embed="rId7"/>
          <a:srcRect l="41002" t="37057" r="2155" b="107"/>
          <a:stretch/>
        </p:blipFill>
        <p:spPr>
          <a:xfrm>
            <a:off x="4079143" y="3657600"/>
            <a:ext cx="4648201" cy="2971800"/>
          </a:xfrm>
          <a:prstGeom prst="rect">
            <a:avLst/>
          </a:prstGeom>
        </p:spPr>
      </p:pic>
      <p:sp>
        <p:nvSpPr>
          <p:cNvPr id="9" name="TextBox 8"/>
          <p:cNvSpPr txBox="1"/>
          <p:nvPr/>
        </p:nvSpPr>
        <p:spPr>
          <a:xfrm>
            <a:off x="743152" y="4133174"/>
            <a:ext cx="2871299" cy="276999"/>
          </a:xfrm>
          <a:prstGeom prst="rect">
            <a:avLst/>
          </a:prstGeom>
          <a:noFill/>
        </p:spPr>
        <p:txBody>
          <a:bodyPr wrap="none" rtlCol="0">
            <a:spAutoFit/>
          </a:bodyPr>
          <a:lstStyle/>
          <a:p>
            <a:r>
              <a:rPr lang="en-US" sz="1200" dirty="0" smtClean="0"/>
              <a:t>Substitute these values by the S-box</a:t>
            </a:r>
            <a:endParaRPr lang="en-US" sz="1200" dirty="0"/>
          </a:p>
        </p:txBody>
      </p:sp>
      <p:cxnSp>
        <p:nvCxnSpPr>
          <p:cNvPr id="12" name="Elbow Connector 11"/>
          <p:cNvCxnSpPr/>
          <p:nvPr/>
        </p:nvCxnSpPr>
        <p:spPr bwMode="auto">
          <a:xfrm rot="10800000" flipV="1">
            <a:off x="609600" y="3292474"/>
            <a:ext cx="762000" cy="138931"/>
          </a:xfrm>
          <a:prstGeom prst="bentConnector3">
            <a:avLst/>
          </a:prstGeom>
          <a:solidFill>
            <a:schemeClr val="accent1"/>
          </a:solidFill>
          <a:ln w="9525" cap="flat" cmpd="sng" algn="ctr">
            <a:solidFill>
              <a:schemeClr val="tx1"/>
            </a:solidFill>
            <a:prstDash val="solid"/>
            <a:round/>
            <a:headEnd type="none" w="med" len="med"/>
            <a:tailEnd type="triangle"/>
          </a:ln>
          <a:effectLst/>
        </p:spPr>
      </p:cxnSp>
      <p:pic>
        <p:nvPicPr>
          <p:cNvPr id="18" name="Picture 17"/>
          <p:cNvPicPr>
            <a:picLocks noChangeAspect="1"/>
          </p:cNvPicPr>
          <p:nvPr/>
        </p:nvPicPr>
        <p:blipFill>
          <a:blip r:embed="rId8"/>
          <a:stretch>
            <a:fillRect/>
          </a:stretch>
        </p:blipFill>
        <p:spPr>
          <a:xfrm>
            <a:off x="2527729" y="4701009"/>
            <a:ext cx="619125" cy="1733550"/>
          </a:xfrm>
          <a:prstGeom prst="rect">
            <a:avLst/>
          </a:prstGeom>
        </p:spPr>
      </p:pic>
      <p:sp>
        <p:nvSpPr>
          <p:cNvPr id="22" name="TextBox 21"/>
          <p:cNvSpPr txBox="1"/>
          <p:nvPr/>
        </p:nvSpPr>
        <p:spPr>
          <a:xfrm>
            <a:off x="1905000" y="6460123"/>
            <a:ext cx="1896673" cy="338554"/>
          </a:xfrm>
          <a:prstGeom prst="rect">
            <a:avLst/>
          </a:prstGeom>
          <a:noFill/>
        </p:spPr>
        <p:txBody>
          <a:bodyPr wrap="none" rtlCol="0">
            <a:spAutoFit/>
          </a:bodyPr>
          <a:lstStyle/>
          <a:p>
            <a:r>
              <a:rPr lang="en-US" sz="1600" dirty="0" smtClean="0"/>
              <a:t>After substitution</a:t>
            </a:r>
            <a:endParaRPr lang="en-US" sz="1600" dirty="0"/>
          </a:p>
        </p:txBody>
      </p:sp>
    </p:spTree>
    <p:extLst>
      <p:ext uri="{BB962C8B-B14F-4D97-AF65-F5344CB8AC3E}">
        <p14:creationId xmlns:p14="http://schemas.microsoft.com/office/powerpoint/2010/main" val="97368208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1"/>
          <p:cNvSpPr txBox="1">
            <a:spLocks noGrp="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1" hangingPunct="1"/>
            <a:r>
              <a:rPr lang="en-US" sz="1200"/>
              <a:t>11.</a:t>
            </a:r>
            <a:fld id="{319CADB6-A6B2-4198-9527-0011E559802E}" type="slidenum">
              <a:rPr lang="en-US" sz="1200"/>
              <a:pPr eaLnBrk="1" hangingPunct="1"/>
              <a:t>48</a:t>
            </a:fld>
            <a:endParaRPr lang="en-US" sz="1200"/>
          </a:p>
        </p:txBody>
      </p:sp>
      <p:pic>
        <p:nvPicPr>
          <p:cNvPr id="43011" name="Picture 18" descr="wh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775" y="3292475"/>
            <a:ext cx="1905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Rectangle 11"/>
          <p:cNvSpPr>
            <a:spLocks noChangeArrowheads="1"/>
          </p:cNvSpPr>
          <p:nvPr/>
        </p:nvSpPr>
        <p:spPr bwMode="auto">
          <a:xfrm>
            <a:off x="0" y="0"/>
            <a:ext cx="9144000"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000" dirty="0">
                <a:latin typeface="Verdana" panose="020B0604030504040204" pitchFamily="34" charset="0"/>
                <a:ea typeface="Verdana" panose="020B0604030504040204" pitchFamily="34" charset="0"/>
                <a:cs typeface="Verdana" panose="020B0604030504040204" pitchFamily="34" charset="0"/>
              </a:rPr>
              <a:t>Key </a:t>
            </a:r>
            <a:r>
              <a:rPr lang="en-US" altLang="en-US" sz="2000" dirty="0" smtClean="0">
                <a:latin typeface="Verdana" panose="020B0604030504040204" pitchFamily="34" charset="0"/>
                <a:ea typeface="Verdana" panose="020B0604030504040204" pitchFamily="34" charset="0"/>
                <a:cs typeface="Verdana" panose="020B0604030504040204" pitchFamily="34" charset="0"/>
              </a:rPr>
              <a:t>Schedule Algorithm in </a:t>
            </a:r>
            <a:r>
              <a:rPr lang="en-US" altLang="en-US" sz="2000" dirty="0">
                <a:latin typeface="Verdana" panose="020B0604030504040204" pitchFamily="34" charset="0"/>
                <a:ea typeface="Verdana" panose="020B0604030504040204" pitchFamily="34" charset="0"/>
                <a:cs typeface="Verdana" panose="020B0604030504040204" pitchFamily="34" charset="0"/>
              </a:rPr>
              <a:t>AES-128:</a:t>
            </a:r>
          </a:p>
        </p:txBody>
      </p:sp>
      <p:pic>
        <p:nvPicPr>
          <p:cNvPr id="4" name="Picture 3"/>
          <p:cNvPicPr>
            <a:picLocks noChangeAspect="1"/>
          </p:cNvPicPr>
          <p:nvPr/>
        </p:nvPicPr>
        <p:blipFill>
          <a:blip r:embed="rId4"/>
          <a:stretch>
            <a:fillRect/>
          </a:stretch>
        </p:blipFill>
        <p:spPr>
          <a:xfrm>
            <a:off x="5301446" y="2976698"/>
            <a:ext cx="1314450" cy="240448"/>
          </a:xfrm>
          <a:prstGeom prst="rect">
            <a:avLst/>
          </a:prstGeom>
        </p:spPr>
      </p:pic>
      <p:pic>
        <p:nvPicPr>
          <p:cNvPr id="2" name="Picture 1"/>
          <p:cNvPicPr>
            <a:picLocks noChangeAspect="1"/>
          </p:cNvPicPr>
          <p:nvPr/>
        </p:nvPicPr>
        <p:blipFill>
          <a:blip r:embed="rId5"/>
          <a:stretch>
            <a:fillRect/>
          </a:stretch>
        </p:blipFill>
        <p:spPr>
          <a:xfrm>
            <a:off x="152400" y="457200"/>
            <a:ext cx="8534400" cy="4814747"/>
          </a:xfrm>
          <a:prstGeom prst="rect">
            <a:avLst/>
          </a:prstGeom>
        </p:spPr>
      </p:pic>
      <p:pic>
        <p:nvPicPr>
          <p:cNvPr id="5" name="Picture 4"/>
          <p:cNvPicPr>
            <a:picLocks noChangeAspect="1"/>
          </p:cNvPicPr>
          <p:nvPr/>
        </p:nvPicPr>
        <p:blipFill>
          <a:blip r:embed="rId6"/>
          <a:stretch>
            <a:fillRect/>
          </a:stretch>
        </p:blipFill>
        <p:spPr>
          <a:xfrm>
            <a:off x="304800" y="5410561"/>
            <a:ext cx="7173108" cy="1283719"/>
          </a:xfrm>
          <a:prstGeom prst="rect">
            <a:avLst/>
          </a:prstGeom>
        </p:spPr>
      </p:pic>
    </p:spTree>
    <p:extLst>
      <p:ext uri="{BB962C8B-B14F-4D97-AF65-F5344CB8AC3E}">
        <p14:creationId xmlns:p14="http://schemas.microsoft.com/office/powerpoint/2010/main" val="334497424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1"/>
          <p:cNvSpPr txBox="1">
            <a:spLocks noGrp="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1" hangingPunct="1"/>
            <a:r>
              <a:rPr lang="en-US" sz="1200"/>
              <a:t>11.</a:t>
            </a:r>
            <a:fld id="{319CADB6-A6B2-4198-9527-0011E559802E}" type="slidenum">
              <a:rPr lang="en-US" sz="1200"/>
              <a:pPr eaLnBrk="1" hangingPunct="1"/>
              <a:t>49</a:t>
            </a:fld>
            <a:endParaRPr lang="en-US" sz="1200"/>
          </a:p>
        </p:txBody>
      </p:sp>
      <p:pic>
        <p:nvPicPr>
          <p:cNvPr id="43011" name="Picture 18" descr="wh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775" y="3292475"/>
            <a:ext cx="1905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Rectangle 11"/>
          <p:cNvSpPr>
            <a:spLocks noChangeArrowheads="1"/>
          </p:cNvSpPr>
          <p:nvPr/>
        </p:nvSpPr>
        <p:spPr bwMode="auto">
          <a:xfrm>
            <a:off x="0" y="0"/>
            <a:ext cx="9144000"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000" dirty="0">
                <a:latin typeface="Verdana" panose="020B0604030504040204" pitchFamily="34" charset="0"/>
                <a:ea typeface="Verdana" panose="020B0604030504040204" pitchFamily="34" charset="0"/>
                <a:cs typeface="Verdana" panose="020B0604030504040204" pitchFamily="34" charset="0"/>
              </a:rPr>
              <a:t>Key </a:t>
            </a:r>
            <a:r>
              <a:rPr lang="en-US" altLang="en-US" sz="2000" dirty="0" smtClean="0">
                <a:latin typeface="Verdana" panose="020B0604030504040204" pitchFamily="34" charset="0"/>
                <a:ea typeface="Verdana" panose="020B0604030504040204" pitchFamily="34" charset="0"/>
                <a:cs typeface="Verdana" panose="020B0604030504040204" pitchFamily="34" charset="0"/>
              </a:rPr>
              <a:t>Schedule Algorithm in </a:t>
            </a:r>
            <a:r>
              <a:rPr lang="en-US" altLang="en-US" sz="2000" dirty="0">
                <a:latin typeface="Verdana" panose="020B0604030504040204" pitchFamily="34" charset="0"/>
                <a:ea typeface="Verdana" panose="020B0604030504040204" pitchFamily="34" charset="0"/>
                <a:cs typeface="Verdana" panose="020B0604030504040204" pitchFamily="34" charset="0"/>
              </a:rPr>
              <a:t>AES-128:</a:t>
            </a:r>
          </a:p>
        </p:txBody>
      </p:sp>
      <p:pic>
        <p:nvPicPr>
          <p:cNvPr id="7" name="Picture 6"/>
          <p:cNvPicPr>
            <a:picLocks noChangeAspect="1"/>
          </p:cNvPicPr>
          <p:nvPr/>
        </p:nvPicPr>
        <p:blipFill>
          <a:blip r:embed="rId4"/>
          <a:stretch>
            <a:fillRect/>
          </a:stretch>
        </p:blipFill>
        <p:spPr>
          <a:xfrm>
            <a:off x="68485" y="400050"/>
            <a:ext cx="9001184" cy="4846791"/>
          </a:xfrm>
          <a:prstGeom prst="rect">
            <a:avLst/>
          </a:prstGeom>
        </p:spPr>
      </p:pic>
    </p:spTree>
    <p:extLst>
      <p:ext uri="{BB962C8B-B14F-4D97-AF65-F5344CB8AC3E}">
        <p14:creationId xmlns:p14="http://schemas.microsoft.com/office/powerpoint/2010/main" val="9112536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11"/>
          <p:cNvSpPr>
            <a:spLocks noChangeArrowheads="1"/>
          </p:cNvSpPr>
          <p:nvPr/>
        </p:nvSpPr>
        <p:spPr bwMode="auto">
          <a:xfrm>
            <a:off x="0" y="0"/>
            <a:ext cx="9144000"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2000">
                <a:latin typeface="Verdana" pitchFamily="34" charset="0"/>
                <a:ea typeface="Verdana" pitchFamily="34" charset="0"/>
                <a:cs typeface="Verdana" pitchFamily="34" charset="0"/>
              </a:rPr>
              <a:t>Components of a Modern Block Ciphers (continued…):</a:t>
            </a:r>
          </a:p>
        </p:txBody>
      </p:sp>
      <p:sp>
        <p:nvSpPr>
          <p:cNvPr id="14340" name="Rectangle 11"/>
          <p:cNvSpPr>
            <a:spLocks noChangeArrowheads="1"/>
          </p:cNvSpPr>
          <p:nvPr/>
        </p:nvSpPr>
        <p:spPr bwMode="auto">
          <a:xfrm>
            <a:off x="76200" y="381000"/>
            <a:ext cx="8839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marL="457200" indent="-457200" algn="just">
              <a:spcBef>
                <a:spcPts val="600"/>
              </a:spcBef>
              <a:spcAft>
                <a:spcPts val="600"/>
              </a:spcAft>
              <a:tabLst>
                <a:tab pos="685800" algn="l"/>
              </a:tabLst>
            </a:pPr>
            <a:r>
              <a:rPr lang="en-US" sz="1700">
                <a:solidFill>
                  <a:srgbClr val="FF0000"/>
                </a:solidFill>
                <a:latin typeface="Verdana" pitchFamily="34" charset="0"/>
                <a:ea typeface="Verdana" pitchFamily="34" charset="0"/>
                <a:cs typeface="Verdana" pitchFamily="34" charset="0"/>
              </a:rPr>
              <a:t>Straight P-Boxes:</a:t>
            </a:r>
          </a:p>
          <a:p>
            <a:pPr marL="457200" indent="-457200" algn="just">
              <a:spcBef>
                <a:spcPts val="600"/>
              </a:spcBef>
              <a:spcAft>
                <a:spcPts val="600"/>
              </a:spcAft>
              <a:buFont typeface="Wingdings" pitchFamily="2" charset="2"/>
              <a:buChar char="Ø"/>
              <a:tabLst>
                <a:tab pos="685800" algn="l"/>
              </a:tabLst>
            </a:pPr>
            <a:r>
              <a:rPr lang="en-US" sz="1700" b="0">
                <a:latin typeface="Verdana" pitchFamily="34" charset="0"/>
                <a:ea typeface="Verdana" pitchFamily="34" charset="0"/>
                <a:cs typeface="Verdana" pitchFamily="34" charset="0"/>
              </a:rPr>
              <a:t>A straight P-Box is a permutation which has </a:t>
            </a:r>
            <a:r>
              <a:rPr lang="en-US" sz="1700" i="1">
                <a:latin typeface="Verdana" pitchFamily="34" charset="0"/>
                <a:ea typeface="Verdana" pitchFamily="34" charset="0"/>
                <a:cs typeface="Verdana" pitchFamily="34" charset="0"/>
              </a:rPr>
              <a:t>n</a:t>
            </a:r>
            <a:r>
              <a:rPr lang="en-US" sz="1700" b="0">
                <a:latin typeface="Verdana" pitchFamily="34" charset="0"/>
                <a:ea typeface="Verdana" pitchFamily="34" charset="0"/>
                <a:cs typeface="Verdana" pitchFamily="34" charset="0"/>
              </a:rPr>
              <a:t> inputs and </a:t>
            </a:r>
            <a:r>
              <a:rPr lang="en-US" sz="1700" i="1">
                <a:latin typeface="Verdana" pitchFamily="34" charset="0"/>
                <a:ea typeface="Verdana" pitchFamily="34" charset="0"/>
                <a:cs typeface="Verdana" pitchFamily="34" charset="0"/>
              </a:rPr>
              <a:t>n</a:t>
            </a:r>
            <a:r>
              <a:rPr lang="en-US" sz="1700" b="0">
                <a:latin typeface="Verdana" pitchFamily="34" charset="0"/>
                <a:ea typeface="Verdana" pitchFamily="34" charset="0"/>
                <a:cs typeface="Verdana" pitchFamily="34" charset="0"/>
              </a:rPr>
              <a:t> outputs.</a:t>
            </a:r>
          </a:p>
          <a:p>
            <a:pPr marL="457200" indent="-457200" algn="just">
              <a:spcBef>
                <a:spcPts val="600"/>
              </a:spcBef>
              <a:spcAft>
                <a:spcPts val="600"/>
              </a:spcAft>
              <a:buFont typeface="Wingdings" pitchFamily="2" charset="2"/>
              <a:buChar char="Ø"/>
              <a:tabLst>
                <a:tab pos="685800" algn="l"/>
              </a:tabLst>
            </a:pPr>
            <a:r>
              <a:rPr lang="en-US" sz="1700" b="0">
                <a:latin typeface="Verdana" pitchFamily="34" charset="0"/>
                <a:ea typeface="Verdana" pitchFamily="34" charset="0"/>
                <a:cs typeface="Verdana" pitchFamily="34" charset="0"/>
              </a:rPr>
              <a:t>There are </a:t>
            </a:r>
            <a:r>
              <a:rPr lang="en-US" sz="1700" i="1">
                <a:latin typeface="Verdana" pitchFamily="34" charset="0"/>
                <a:ea typeface="Verdana" pitchFamily="34" charset="0"/>
                <a:cs typeface="Verdana" pitchFamily="34" charset="0"/>
              </a:rPr>
              <a:t>n!</a:t>
            </a:r>
            <a:r>
              <a:rPr lang="en-US" sz="1700" b="0">
                <a:latin typeface="Verdana" pitchFamily="34" charset="0"/>
                <a:ea typeface="Verdana" pitchFamily="34" charset="0"/>
                <a:cs typeface="Verdana" pitchFamily="34" charset="0"/>
              </a:rPr>
              <a:t> possible mappings.</a:t>
            </a:r>
          </a:p>
          <a:p>
            <a:pPr marL="457200" indent="-457200" algn="just">
              <a:spcBef>
                <a:spcPts val="600"/>
              </a:spcBef>
              <a:spcAft>
                <a:spcPts val="600"/>
              </a:spcAft>
              <a:buFont typeface="Wingdings" pitchFamily="2" charset="2"/>
              <a:buChar char="Ø"/>
              <a:tabLst>
                <a:tab pos="685800" algn="l"/>
              </a:tabLst>
            </a:pPr>
            <a:r>
              <a:rPr lang="en-US" sz="1700" b="0">
                <a:latin typeface="Verdana" pitchFamily="34" charset="0"/>
                <a:ea typeface="Verdana" pitchFamily="34" charset="0"/>
                <a:cs typeface="Verdana" pitchFamily="34" charset="0"/>
              </a:rPr>
              <a:t>Figure below shows a 5 x 5 straight P-box.</a:t>
            </a:r>
          </a:p>
        </p:txBody>
      </p:sp>
      <p:sp>
        <p:nvSpPr>
          <p:cNvPr id="14341" name="Rectangle 8"/>
          <p:cNvSpPr>
            <a:spLocks noChangeArrowheads="1"/>
          </p:cNvSpPr>
          <p:nvPr/>
        </p:nvSpPr>
        <p:spPr bwMode="auto">
          <a:xfrm>
            <a:off x="2438400" y="3810000"/>
            <a:ext cx="403860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700">
                <a:solidFill>
                  <a:schemeClr val="folHlink"/>
                </a:solidFill>
                <a:latin typeface="Verdana" pitchFamily="34" charset="0"/>
                <a:ea typeface="Verdana" pitchFamily="34" charset="0"/>
                <a:cs typeface="Verdana" pitchFamily="34" charset="0"/>
              </a:rPr>
              <a:t>Figure: </a:t>
            </a:r>
            <a:r>
              <a:rPr lang="en-US" sz="1700" b="0">
                <a:latin typeface="Verdana" pitchFamily="34" charset="0"/>
                <a:ea typeface="Verdana" pitchFamily="34" charset="0"/>
                <a:cs typeface="Verdana" pitchFamily="34" charset="0"/>
              </a:rPr>
              <a:t>A 5x5 straight P-box</a:t>
            </a:r>
          </a:p>
        </p:txBody>
      </p:sp>
      <p:sp>
        <p:nvSpPr>
          <p:cNvPr id="14342" name="Rectangle 11"/>
          <p:cNvSpPr>
            <a:spLocks noChangeArrowheads="1"/>
          </p:cNvSpPr>
          <p:nvPr/>
        </p:nvSpPr>
        <p:spPr bwMode="auto">
          <a:xfrm>
            <a:off x="76200" y="4437063"/>
            <a:ext cx="88392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marL="457200" indent="-457200" algn="just">
              <a:spcBef>
                <a:spcPts val="600"/>
              </a:spcBef>
              <a:spcAft>
                <a:spcPts val="600"/>
              </a:spcAft>
              <a:tabLst>
                <a:tab pos="685800" algn="l"/>
              </a:tabLst>
            </a:pPr>
            <a:r>
              <a:rPr lang="en-US" sz="1700">
                <a:solidFill>
                  <a:srgbClr val="FF0000"/>
                </a:solidFill>
                <a:latin typeface="Verdana" pitchFamily="34" charset="0"/>
                <a:ea typeface="Verdana" pitchFamily="34" charset="0"/>
                <a:cs typeface="Verdana" pitchFamily="34" charset="0"/>
              </a:rPr>
              <a:t>Example of all mappings for Straight P-Boxes:</a:t>
            </a:r>
          </a:p>
          <a:p>
            <a:pPr marL="457200" indent="-457200" algn="just">
              <a:spcBef>
                <a:spcPts val="600"/>
              </a:spcBef>
              <a:spcAft>
                <a:spcPts val="600"/>
              </a:spcAft>
              <a:buFont typeface="Wingdings" pitchFamily="2" charset="2"/>
              <a:buChar char="Ø"/>
              <a:tabLst>
                <a:tab pos="685800" algn="l"/>
              </a:tabLst>
            </a:pPr>
            <a:r>
              <a:rPr lang="en-US" sz="1700" b="0">
                <a:latin typeface="Verdana" pitchFamily="34" charset="0"/>
                <a:ea typeface="Verdana" pitchFamily="34" charset="0"/>
                <a:cs typeface="Verdana" pitchFamily="34" charset="0"/>
              </a:rPr>
              <a:t>Figure below shows a 3x3 straight P-box with all 6 (3!) possible mappings.</a:t>
            </a:r>
          </a:p>
        </p:txBody>
      </p:sp>
      <p:sp>
        <p:nvSpPr>
          <p:cNvPr id="14343" name="Rectangle 8"/>
          <p:cNvSpPr>
            <a:spLocks noChangeArrowheads="1"/>
          </p:cNvSpPr>
          <p:nvPr/>
        </p:nvSpPr>
        <p:spPr bwMode="auto">
          <a:xfrm>
            <a:off x="1371600" y="6400800"/>
            <a:ext cx="662940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700">
                <a:solidFill>
                  <a:schemeClr val="folHlink"/>
                </a:solidFill>
                <a:latin typeface="Verdana" pitchFamily="34" charset="0"/>
                <a:ea typeface="Verdana" pitchFamily="34" charset="0"/>
                <a:cs typeface="Verdana" pitchFamily="34" charset="0"/>
              </a:rPr>
              <a:t>Figure: </a:t>
            </a:r>
            <a:r>
              <a:rPr lang="en-US" sz="1700" b="0">
                <a:latin typeface="Verdana" pitchFamily="34" charset="0"/>
                <a:ea typeface="Verdana" pitchFamily="34" charset="0"/>
                <a:cs typeface="Verdana" pitchFamily="34" charset="0"/>
              </a:rPr>
              <a:t>The possible mappings of a 3 × 3 Straight P-box</a:t>
            </a:r>
          </a:p>
        </p:txBody>
      </p:sp>
      <p:pic>
        <p:nvPicPr>
          <p:cNvPr id="14344"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5275263"/>
            <a:ext cx="72771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1985963"/>
            <a:ext cx="3714750"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0"/>
          </p:nvPr>
        </p:nvSpPr>
        <p:spPr/>
        <p:txBody>
          <a:bodyPr/>
          <a:lstStyle/>
          <a:p>
            <a:pPr>
              <a:defRPr/>
            </a:pPr>
            <a:r>
              <a:rPr lang="en-US" smtClean="0">
                <a:solidFill>
                  <a:srgbClr val="0000FF"/>
                </a:solidFill>
              </a:rPr>
              <a:t>Slide-</a:t>
            </a:r>
            <a:fld id="{89CDD838-E7E1-4729-B91C-65DBF479667D}" type="slidenum">
              <a:rPr lang="en-US" smtClean="0"/>
              <a:pPr>
                <a:defRPr/>
              </a:pPr>
              <a:t>5</a:t>
            </a:fld>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1"/>
          <p:cNvSpPr txBox="1">
            <a:spLocks noGrp="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1" hangingPunct="1"/>
            <a:r>
              <a:rPr lang="en-US" sz="1200"/>
              <a:t>11.</a:t>
            </a:r>
            <a:fld id="{319CADB6-A6B2-4198-9527-0011E559802E}" type="slidenum">
              <a:rPr lang="en-US" sz="1200"/>
              <a:pPr eaLnBrk="1" hangingPunct="1"/>
              <a:t>50</a:t>
            </a:fld>
            <a:endParaRPr lang="en-US" sz="1200"/>
          </a:p>
        </p:txBody>
      </p:sp>
      <p:pic>
        <p:nvPicPr>
          <p:cNvPr id="43011" name="Picture 18" descr="wh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775" y="3292475"/>
            <a:ext cx="1905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Rectangle 11"/>
          <p:cNvSpPr>
            <a:spLocks noChangeArrowheads="1"/>
          </p:cNvSpPr>
          <p:nvPr/>
        </p:nvSpPr>
        <p:spPr bwMode="auto">
          <a:xfrm>
            <a:off x="0" y="0"/>
            <a:ext cx="9144000"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000" dirty="0">
                <a:latin typeface="Verdana" panose="020B0604030504040204" pitchFamily="34" charset="0"/>
                <a:ea typeface="Verdana" panose="020B0604030504040204" pitchFamily="34" charset="0"/>
                <a:cs typeface="Verdana" panose="020B0604030504040204" pitchFamily="34" charset="0"/>
              </a:rPr>
              <a:t>Key </a:t>
            </a:r>
            <a:r>
              <a:rPr lang="en-US" altLang="en-US" sz="2000" dirty="0" smtClean="0">
                <a:latin typeface="Verdana" panose="020B0604030504040204" pitchFamily="34" charset="0"/>
                <a:ea typeface="Verdana" panose="020B0604030504040204" pitchFamily="34" charset="0"/>
                <a:cs typeface="Verdana" panose="020B0604030504040204" pitchFamily="34" charset="0"/>
              </a:rPr>
              <a:t>Schedule Algorithm in </a:t>
            </a:r>
            <a:r>
              <a:rPr lang="en-US" altLang="en-US" sz="2000" dirty="0">
                <a:latin typeface="Verdana" panose="020B0604030504040204" pitchFamily="34" charset="0"/>
                <a:ea typeface="Verdana" panose="020B0604030504040204" pitchFamily="34" charset="0"/>
                <a:cs typeface="Verdana" panose="020B0604030504040204" pitchFamily="34" charset="0"/>
              </a:rPr>
              <a:t>AES-128:</a:t>
            </a:r>
          </a:p>
        </p:txBody>
      </p:sp>
      <p:pic>
        <p:nvPicPr>
          <p:cNvPr id="2" name="Picture 1"/>
          <p:cNvPicPr>
            <a:picLocks noChangeAspect="1"/>
          </p:cNvPicPr>
          <p:nvPr/>
        </p:nvPicPr>
        <p:blipFill>
          <a:blip r:embed="rId4"/>
          <a:stretch>
            <a:fillRect/>
          </a:stretch>
        </p:blipFill>
        <p:spPr>
          <a:xfrm>
            <a:off x="132950" y="400050"/>
            <a:ext cx="8878100" cy="5081587"/>
          </a:xfrm>
          <a:prstGeom prst="rect">
            <a:avLst/>
          </a:prstGeom>
        </p:spPr>
      </p:pic>
    </p:spTree>
    <p:extLst>
      <p:ext uri="{BB962C8B-B14F-4D97-AF65-F5344CB8AC3E}">
        <p14:creationId xmlns:p14="http://schemas.microsoft.com/office/powerpoint/2010/main" val="278199540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1"/>
          <p:cNvSpPr txBox="1">
            <a:spLocks noGrp="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1" hangingPunct="1"/>
            <a:r>
              <a:rPr lang="en-US" sz="1200"/>
              <a:t>11.</a:t>
            </a:r>
            <a:fld id="{319CADB6-A6B2-4198-9527-0011E559802E}" type="slidenum">
              <a:rPr lang="en-US" sz="1200"/>
              <a:pPr eaLnBrk="1" hangingPunct="1"/>
              <a:t>51</a:t>
            </a:fld>
            <a:endParaRPr lang="en-US" sz="1200"/>
          </a:p>
        </p:txBody>
      </p:sp>
      <p:pic>
        <p:nvPicPr>
          <p:cNvPr id="43011" name="Picture 18" descr="wh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775" y="3292475"/>
            <a:ext cx="1905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Rectangle 11"/>
          <p:cNvSpPr>
            <a:spLocks noChangeArrowheads="1"/>
          </p:cNvSpPr>
          <p:nvPr/>
        </p:nvSpPr>
        <p:spPr bwMode="auto">
          <a:xfrm>
            <a:off x="0" y="0"/>
            <a:ext cx="9144000"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000" dirty="0">
                <a:latin typeface="Verdana" panose="020B0604030504040204" pitchFamily="34" charset="0"/>
                <a:ea typeface="Verdana" panose="020B0604030504040204" pitchFamily="34" charset="0"/>
                <a:cs typeface="Verdana" panose="020B0604030504040204" pitchFamily="34" charset="0"/>
              </a:rPr>
              <a:t>Key </a:t>
            </a:r>
            <a:r>
              <a:rPr lang="en-US" altLang="en-US" sz="2000" dirty="0" smtClean="0">
                <a:latin typeface="Verdana" panose="020B0604030504040204" pitchFamily="34" charset="0"/>
                <a:ea typeface="Verdana" panose="020B0604030504040204" pitchFamily="34" charset="0"/>
                <a:cs typeface="Verdana" panose="020B0604030504040204" pitchFamily="34" charset="0"/>
              </a:rPr>
              <a:t>Schedule Algorithm in </a:t>
            </a:r>
            <a:r>
              <a:rPr lang="en-US" altLang="en-US" sz="2000" dirty="0">
                <a:latin typeface="Verdana" panose="020B0604030504040204" pitchFamily="34" charset="0"/>
                <a:ea typeface="Verdana" panose="020B0604030504040204" pitchFamily="34" charset="0"/>
                <a:cs typeface="Verdana" panose="020B0604030504040204" pitchFamily="34" charset="0"/>
              </a:rPr>
              <a:t>AES-128:</a:t>
            </a:r>
          </a:p>
        </p:txBody>
      </p:sp>
      <p:pic>
        <p:nvPicPr>
          <p:cNvPr id="4" name="Picture 3"/>
          <p:cNvPicPr>
            <a:picLocks noChangeAspect="1"/>
          </p:cNvPicPr>
          <p:nvPr/>
        </p:nvPicPr>
        <p:blipFill>
          <a:blip r:embed="rId4"/>
          <a:stretch>
            <a:fillRect/>
          </a:stretch>
        </p:blipFill>
        <p:spPr>
          <a:xfrm>
            <a:off x="334848" y="428022"/>
            <a:ext cx="8776357" cy="4929187"/>
          </a:xfrm>
          <a:prstGeom prst="rect">
            <a:avLst/>
          </a:prstGeom>
        </p:spPr>
      </p:pic>
    </p:spTree>
    <p:extLst>
      <p:ext uri="{BB962C8B-B14F-4D97-AF65-F5344CB8AC3E}">
        <p14:creationId xmlns:p14="http://schemas.microsoft.com/office/powerpoint/2010/main" val="207941742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1"/>
          <p:cNvSpPr txBox="1">
            <a:spLocks noGrp="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1" hangingPunct="1"/>
            <a:r>
              <a:rPr lang="en-US" sz="1200"/>
              <a:t>11.</a:t>
            </a:r>
            <a:fld id="{319CADB6-A6B2-4198-9527-0011E559802E}" type="slidenum">
              <a:rPr lang="en-US" sz="1200"/>
              <a:pPr eaLnBrk="1" hangingPunct="1"/>
              <a:t>52</a:t>
            </a:fld>
            <a:endParaRPr lang="en-US" sz="1200"/>
          </a:p>
        </p:txBody>
      </p:sp>
      <p:pic>
        <p:nvPicPr>
          <p:cNvPr id="43011" name="Picture 18" descr="wh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775" y="3292475"/>
            <a:ext cx="1905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Rectangle 11"/>
          <p:cNvSpPr>
            <a:spLocks noChangeArrowheads="1"/>
          </p:cNvSpPr>
          <p:nvPr/>
        </p:nvSpPr>
        <p:spPr bwMode="auto">
          <a:xfrm>
            <a:off x="0" y="0"/>
            <a:ext cx="9144000"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000" dirty="0">
                <a:latin typeface="Verdana" panose="020B0604030504040204" pitchFamily="34" charset="0"/>
                <a:ea typeface="Verdana" panose="020B0604030504040204" pitchFamily="34" charset="0"/>
                <a:cs typeface="Verdana" panose="020B0604030504040204" pitchFamily="34" charset="0"/>
              </a:rPr>
              <a:t>Key </a:t>
            </a:r>
            <a:r>
              <a:rPr lang="en-US" altLang="en-US" sz="2000" dirty="0" smtClean="0">
                <a:latin typeface="Verdana" panose="020B0604030504040204" pitchFamily="34" charset="0"/>
                <a:ea typeface="Verdana" panose="020B0604030504040204" pitchFamily="34" charset="0"/>
                <a:cs typeface="Verdana" panose="020B0604030504040204" pitchFamily="34" charset="0"/>
              </a:rPr>
              <a:t>Schedule Algorithm in </a:t>
            </a:r>
            <a:r>
              <a:rPr lang="en-US" altLang="en-US" sz="2000" dirty="0">
                <a:latin typeface="Verdana" panose="020B0604030504040204" pitchFamily="34" charset="0"/>
                <a:ea typeface="Verdana" panose="020B0604030504040204" pitchFamily="34" charset="0"/>
                <a:cs typeface="Verdana" panose="020B0604030504040204" pitchFamily="34" charset="0"/>
              </a:rPr>
              <a:t>AES-128:</a:t>
            </a:r>
          </a:p>
        </p:txBody>
      </p:sp>
      <p:pic>
        <p:nvPicPr>
          <p:cNvPr id="7" name="Picture 6"/>
          <p:cNvPicPr>
            <a:picLocks noChangeAspect="1"/>
          </p:cNvPicPr>
          <p:nvPr/>
        </p:nvPicPr>
        <p:blipFill>
          <a:blip r:embed="rId4"/>
          <a:stretch>
            <a:fillRect/>
          </a:stretch>
        </p:blipFill>
        <p:spPr>
          <a:xfrm>
            <a:off x="185080" y="402944"/>
            <a:ext cx="8773840" cy="3407056"/>
          </a:xfrm>
          <a:prstGeom prst="rect">
            <a:avLst/>
          </a:prstGeom>
        </p:spPr>
      </p:pic>
      <p:pic>
        <p:nvPicPr>
          <p:cNvPr id="9" name="Picture 8"/>
          <p:cNvPicPr>
            <a:picLocks noChangeAspect="1"/>
          </p:cNvPicPr>
          <p:nvPr/>
        </p:nvPicPr>
        <p:blipFill>
          <a:blip r:embed="rId5"/>
          <a:stretch>
            <a:fillRect/>
          </a:stretch>
        </p:blipFill>
        <p:spPr>
          <a:xfrm>
            <a:off x="46534" y="4152248"/>
            <a:ext cx="8924925" cy="2248552"/>
          </a:xfrm>
          <a:prstGeom prst="rect">
            <a:avLst/>
          </a:prstGeom>
        </p:spPr>
      </p:pic>
    </p:spTree>
    <p:extLst>
      <p:ext uri="{BB962C8B-B14F-4D97-AF65-F5344CB8AC3E}">
        <p14:creationId xmlns:p14="http://schemas.microsoft.com/office/powerpoint/2010/main" val="339617721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1"/>
          <p:cNvSpPr txBox="1">
            <a:spLocks noGrp="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1" hangingPunct="1"/>
            <a:r>
              <a:rPr lang="en-US" sz="1200"/>
              <a:t>11.</a:t>
            </a:r>
            <a:fld id="{2B4307EC-C1DD-483C-B259-0B5CBCBD3DAE}" type="slidenum">
              <a:rPr lang="en-US" sz="1200"/>
              <a:pPr eaLnBrk="1" hangingPunct="1"/>
              <a:t>53</a:t>
            </a:fld>
            <a:endParaRPr lang="en-US" sz="1200"/>
          </a:p>
        </p:txBody>
      </p:sp>
      <p:pic>
        <p:nvPicPr>
          <p:cNvPr id="30723" name="Picture 18" descr="wh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775" y="3292475"/>
            <a:ext cx="1905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Rectangle 11"/>
          <p:cNvSpPr>
            <a:spLocks noChangeArrowheads="1"/>
          </p:cNvSpPr>
          <p:nvPr/>
        </p:nvSpPr>
        <p:spPr bwMode="auto">
          <a:xfrm>
            <a:off x="0" y="0"/>
            <a:ext cx="9144000"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000" dirty="0">
                <a:latin typeface="Verdana" panose="020B0604030504040204" pitchFamily="34" charset="0"/>
                <a:ea typeface="Verdana" panose="020B0604030504040204" pitchFamily="34" charset="0"/>
                <a:cs typeface="Verdana" panose="020B0604030504040204" pitchFamily="34" charset="0"/>
              </a:rPr>
              <a:t>Transformations in AES:</a:t>
            </a:r>
          </a:p>
        </p:txBody>
      </p:sp>
      <p:sp>
        <p:nvSpPr>
          <p:cNvPr id="6149" name="Rectangle 17"/>
          <p:cNvSpPr>
            <a:spLocks noChangeArrowheads="1"/>
          </p:cNvSpPr>
          <p:nvPr/>
        </p:nvSpPr>
        <p:spPr bwMode="auto">
          <a:xfrm>
            <a:off x="0" y="574675"/>
            <a:ext cx="8763000" cy="2508250"/>
          </a:xfrm>
          <a:prstGeom prst="rect">
            <a:avLst/>
          </a:prstGeom>
          <a:noFill/>
          <a:ln w="9525">
            <a:noFill/>
            <a:miter lim="800000"/>
            <a:headEnd/>
            <a:tailEnd/>
          </a:ln>
        </p:spPr>
        <p:txBody>
          <a:bodyPr anchor="ctr">
            <a:spAutoFit/>
          </a:bodyPr>
          <a:lstStyle/>
          <a:p>
            <a:pPr marL="457200" indent="-457200" algn="just">
              <a:spcBef>
                <a:spcPts val="300"/>
              </a:spcBef>
              <a:spcAft>
                <a:spcPts val="300"/>
              </a:spcAft>
              <a:buFont typeface="Wingdings" pitchFamily="2" charset="2"/>
              <a:buChar char="Ø"/>
              <a:defRPr/>
            </a:pPr>
            <a:r>
              <a:rPr lang="en-US" sz="1800" b="0" dirty="0">
                <a:latin typeface="Verdana" pitchFamily="34" charset="0"/>
                <a:ea typeface="Verdana" pitchFamily="34" charset="0"/>
                <a:cs typeface="Verdana" pitchFamily="34" charset="0"/>
              </a:rPr>
              <a:t>To provide security, AES uses four types of transformations: </a:t>
            </a:r>
          </a:p>
          <a:p>
            <a:pPr marL="1385888" indent="-457200" algn="just">
              <a:spcBef>
                <a:spcPts val="300"/>
              </a:spcBef>
              <a:spcAft>
                <a:spcPts val="300"/>
              </a:spcAft>
              <a:buFont typeface="+mj-lt"/>
              <a:buAutoNum type="arabicPeriod"/>
              <a:defRPr/>
            </a:pPr>
            <a:r>
              <a:rPr lang="en-US" sz="1500" b="0" dirty="0">
                <a:latin typeface="Verdana" pitchFamily="34" charset="0"/>
                <a:ea typeface="Verdana" pitchFamily="34" charset="0"/>
                <a:cs typeface="Verdana" pitchFamily="34" charset="0"/>
              </a:rPr>
              <a:t>Substitution</a:t>
            </a:r>
          </a:p>
          <a:p>
            <a:pPr marL="1385888" indent="-457200" algn="just">
              <a:spcBef>
                <a:spcPts val="300"/>
              </a:spcBef>
              <a:spcAft>
                <a:spcPts val="300"/>
              </a:spcAft>
              <a:buFont typeface="+mj-lt"/>
              <a:buAutoNum type="arabicPeriod"/>
              <a:defRPr/>
            </a:pPr>
            <a:r>
              <a:rPr lang="en-US" sz="1500" b="0" dirty="0">
                <a:latin typeface="Verdana" pitchFamily="34" charset="0"/>
                <a:ea typeface="Verdana" pitchFamily="34" charset="0"/>
                <a:cs typeface="Verdana" pitchFamily="34" charset="0"/>
              </a:rPr>
              <a:t>Permutation</a:t>
            </a:r>
          </a:p>
          <a:p>
            <a:pPr marL="1385888" indent="-457200" algn="just">
              <a:spcBef>
                <a:spcPts val="300"/>
              </a:spcBef>
              <a:spcAft>
                <a:spcPts val="300"/>
              </a:spcAft>
              <a:buFont typeface="+mj-lt"/>
              <a:buAutoNum type="arabicPeriod"/>
              <a:defRPr/>
            </a:pPr>
            <a:r>
              <a:rPr lang="en-US" sz="1500" b="0" dirty="0">
                <a:latin typeface="Verdana" pitchFamily="34" charset="0"/>
                <a:ea typeface="Verdana" pitchFamily="34" charset="0"/>
                <a:cs typeface="Verdana" pitchFamily="34" charset="0"/>
              </a:rPr>
              <a:t>Mixing</a:t>
            </a:r>
          </a:p>
          <a:p>
            <a:pPr marL="1385888" indent="-457200" algn="just">
              <a:spcBef>
                <a:spcPts val="300"/>
              </a:spcBef>
              <a:spcAft>
                <a:spcPts val="300"/>
              </a:spcAft>
              <a:buFont typeface="+mj-lt"/>
              <a:buAutoNum type="arabicPeriod"/>
              <a:defRPr/>
            </a:pPr>
            <a:r>
              <a:rPr lang="en-US" sz="1500" b="0" dirty="0">
                <a:latin typeface="Verdana" pitchFamily="34" charset="0"/>
                <a:ea typeface="Verdana" pitchFamily="34" charset="0"/>
                <a:cs typeface="Verdana" pitchFamily="34" charset="0"/>
              </a:rPr>
              <a:t>Key-adding</a:t>
            </a:r>
          </a:p>
          <a:p>
            <a:pPr marL="457200" indent="-457200" algn="just">
              <a:spcBef>
                <a:spcPts val="300"/>
              </a:spcBef>
              <a:spcAft>
                <a:spcPts val="300"/>
              </a:spcAft>
              <a:buFont typeface="Wingdings" pitchFamily="2" charset="2"/>
              <a:buChar char="Ø"/>
              <a:defRPr/>
            </a:pPr>
            <a:r>
              <a:rPr lang="en-US" sz="1800" b="0" dirty="0">
                <a:latin typeface="Verdana" pitchFamily="34" charset="0"/>
                <a:ea typeface="Verdana" pitchFamily="34" charset="0"/>
                <a:cs typeface="Verdana" pitchFamily="34" charset="0"/>
              </a:rPr>
              <a:t>Each round of AES, except the last, uses the four transformations. The last round uses only three of the four transformations (Mixing transformation is missing).</a:t>
            </a:r>
          </a:p>
        </p:txBody>
      </p:sp>
    </p:spTree>
    <p:extLst>
      <p:ext uri="{BB962C8B-B14F-4D97-AF65-F5344CB8AC3E}">
        <p14:creationId xmlns:p14="http://schemas.microsoft.com/office/powerpoint/2010/main" val="89737215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1"/>
          <p:cNvSpPr txBox="1">
            <a:spLocks noGrp="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1" hangingPunct="1"/>
            <a:r>
              <a:rPr lang="en-US" sz="1200"/>
              <a:t>11.</a:t>
            </a:r>
            <a:fld id="{41EA66E1-81FD-4282-B85A-38F30C9A83F6}" type="slidenum">
              <a:rPr lang="en-US" sz="1200"/>
              <a:pPr eaLnBrk="1" hangingPunct="1"/>
              <a:t>54</a:t>
            </a:fld>
            <a:endParaRPr lang="en-US" sz="1200"/>
          </a:p>
        </p:txBody>
      </p:sp>
      <p:pic>
        <p:nvPicPr>
          <p:cNvPr id="32771" name="Picture 18" descr="wh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775" y="3292475"/>
            <a:ext cx="1905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Rectangle 11"/>
          <p:cNvSpPr>
            <a:spLocks noChangeArrowheads="1"/>
          </p:cNvSpPr>
          <p:nvPr/>
        </p:nvSpPr>
        <p:spPr bwMode="auto">
          <a:xfrm>
            <a:off x="0" y="0"/>
            <a:ext cx="9144000"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000">
                <a:latin typeface="Verdana" panose="020B0604030504040204" pitchFamily="34" charset="0"/>
                <a:ea typeface="Verdana" panose="020B0604030504040204" pitchFamily="34" charset="0"/>
                <a:cs typeface="Verdana" panose="020B0604030504040204" pitchFamily="34" charset="0"/>
              </a:rPr>
              <a:t>Transformations in AES:</a:t>
            </a:r>
          </a:p>
        </p:txBody>
      </p:sp>
      <p:sp>
        <p:nvSpPr>
          <p:cNvPr id="6149" name="Rectangle 17"/>
          <p:cNvSpPr>
            <a:spLocks noChangeArrowheads="1"/>
          </p:cNvSpPr>
          <p:nvPr/>
        </p:nvSpPr>
        <p:spPr bwMode="auto">
          <a:xfrm>
            <a:off x="76200" y="574675"/>
            <a:ext cx="8686800" cy="3338513"/>
          </a:xfrm>
          <a:prstGeom prst="rect">
            <a:avLst/>
          </a:prstGeom>
          <a:noFill/>
          <a:ln w="9525">
            <a:noFill/>
            <a:miter lim="800000"/>
            <a:headEnd/>
            <a:tailEnd/>
          </a:ln>
        </p:spPr>
        <p:txBody>
          <a:bodyPr anchor="ctr">
            <a:spAutoFit/>
          </a:bodyPr>
          <a:lstStyle/>
          <a:p>
            <a:pPr marL="457200" indent="-457200" algn="just">
              <a:spcBef>
                <a:spcPts val="300"/>
              </a:spcBef>
              <a:spcAft>
                <a:spcPts val="300"/>
              </a:spcAft>
              <a:defRPr/>
            </a:pPr>
            <a:r>
              <a:rPr lang="en-US" altLang="en-US" sz="1800" dirty="0">
                <a:solidFill>
                  <a:srgbClr val="0000FF"/>
                </a:solidFill>
                <a:latin typeface="Verdana" pitchFamily="34" charset="0"/>
                <a:ea typeface="Verdana" pitchFamily="34" charset="0"/>
                <a:cs typeface="Verdana" pitchFamily="34" charset="0"/>
              </a:rPr>
              <a:t>1) Substitution:</a:t>
            </a:r>
          </a:p>
          <a:p>
            <a:pPr marL="457200" indent="-457200" algn="just">
              <a:spcBef>
                <a:spcPts val="300"/>
              </a:spcBef>
              <a:spcAft>
                <a:spcPts val="300"/>
              </a:spcAft>
              <a:buFont typeface="Wingdings" pitchFamily="2" charset="2"/>
              <a:buChar char="Ø"/>
              <a:defRPr/>
            </a:pPr>
            <a:r>
              <a:rPr lang="en-US" sz="1800" b="0" dirty="0">
                <a:latin typeface="Verdana" pitchFamily="34" charset="0"/>
                <a:ea typeface="Verdana" pitchFamily="34" charset="0"/>
                <a:cs typeface="Verdana" pitchFamily="34" charset="0"/>
              </a:rPr>
              <a:t>AES, like DES, uses substitution. However, the mechanism is different. </a:t>
            </a:r>
          </a:p>
          <a:p>
            <a:pPr marL="1371600" indent="-457200" algn="just">
              <a:spcBef>
                <a:spcPts val="300"/>
              </a:spcBef>
              <a:spcAft>
                <a:spcPts val="300"/>
              </a:spcAft>
              <a:buFont typeface="Wingdings" pitchFamily="2" charset="2"/>
              <a:buChar char="q"/>
              <a:defRPr/>
            </a:pPr>
            <a:r>
              <a:rPr lang="en-US" sz="1500" b="0" dirty="0">
                <a:latin typeface="Verdana" pitchFamily="34" charset="0"/>
                <a:ea typeface="Verdana" pitchFamily="34" charset="0"/>
                <a:cs typeface="Verdana" pitchFamily="34" charset="0"/>
              </a:rPr>
              <a:t>First, the substitution is done for each byte. </a:t>
            </a:r>
          </a:p>
          <a:p>
            <a:pPr marL="1371600" indent="-457200" algn="just">
              <a:spcBef>
                <a:spcPts val="300"/>
              </a:spcBef>
              <a:spcAft>
                <a:spcPts val="300"/>
              </a:spcAft>
              <a:buFont typeface="Wingdings" pitchFamily="2" charset="2"/>
              <a:buChar char="q"/>
              <a:defRPr/>
            </a:pPr>
            <a:r>
              <a:rPr lang="en-US" sz="1500" b="0" dirty="0">
                <a:latin typeface="Verdana" pitchFamily="34" charset="0"/>
                <a:ea typeface="Verdana" pitchFamily="34" charset="0"/>
                <a:cs typeface="Verdana" pitchFamily="34" charset="0"/>
              </a:rPr>
              <a:t>Second, only one table is used for transformation of every byte, which means that if two bytes are the same, the transformation is also the same. </a:t>
            </a:r>
          </a:p>
          <a:p>
            <a:pPr marL="1371600" indent="-457200" algn="just">
              <a:spcBef>
                <a:spcPts val="300"/>
              </a:spcBef>
              <a:spcAft>
                <a:spcPts val="300"/>
              </a:spcAft>
              <a:buFont typeface="Wingdings" pitchFamily="2" charset="2"/>
              <a:buChar char="q"/>
              <a:defRPr/>
            </a:pPr>
            <a:r>
              <a:rPr lang="en-US" sz="1500" b="0" dirty="0">
                <a:latin typeface="Verdana" pitchFamily="34" charset="0"/>
                <a:ea typeface="Verdana" pitchFamily="34" charset="0"/>
                <a:cs typeface="Verdana" pitchFamily="34" charset="0"/>
              </a:rPr>
              <a:t>Third, the transformation is defined by either a table lookup process or mathematical calculation in the GF(2</a:t>
            </a:r>
            <a:r>
              <a:rPr lang="en-US" sz="1500" b="0" baseline="30000" dirty="0">
                <a:latin typeface="Verdana" pitchFamily="34" charset="0"/>
                <a:ea typeface="Verdana" pitchFamily="34" charset="0"/>
                <a:cs typeface="Verdana" pitchFamily="34" charset="0"/>
              </a:rPr>
              <a:t>8</a:t>
            </a:r>
            <a:r>
              <a:rPr lang="en-US" sz="1500" b="0" dirty="0">
                <a:latin typeface="Verdana" pitchFamily="34" charset="0"/>
                <a:ea typeface="Verdana" pitchFamily="34" charset="0"/>
                <a:cs typeface="Verdana" pitchFamily="34" charset="0"/>
              </a:rPr>
              <a:t>) field. </a:t>
            </a:r>
          </a:p>
          <a:p>
            <a:pPr marL="457200" indent="-457200" algn="just">
              <a:spcBef>
                <a:spcPts val="300"/>
              </a:spcBef>
              <a:spcAft>
                <a:spcPts val="300"/>
              </a:spcAft>
              <a:buFont typeface="Wingdings" pitchFamily="2" charset="2"/>
              <a:buChar char="Ø"/>
              <a:defRPr/>
            </a:pPr>
            <a:r>
              <a:rPr lang="en-US" sz="1800" b="0" dirty="0">
                <a:latin typeface="Verdana" pitchFamily="34" charset="0"/>
                <a:ea typeface="Verdana" pitchFamily="34" charset="0"/>
                <a:cs typeface="Verdana" pitchFamily="34" charset="0"/>
              </a:rPr>
              <a:t>AES uses two invertible transformations, </a:t>
            </a:r>
            <a:r>
              <a:rPr lang="en-US" sz="1800" b="0" dirty="0" err="1">
                <a:latin typeface="Verdana" pitchFamily="34" charset="0"/>
                <a:ea typeface="Verdana" pitchFamily="34" charset="0"/>
                <a:cs typeface="Verdana" pitchFamily="34" charset="0"/>
              </a:rPr>
              <a:t>SubBytes</a:t>
            </a:r>
            <a:r>
              <a:rPr lang="en-US" sz="1800" b="0" dirty="0">
                <a:latin typeface="Verdana" pitchFamily="34" charset="0"/>
                <a:ea typeface="Verdana" pitchFamily="34" charset="0"/>
                <a:cs typeface="Verdana" pitchFamily="34" charset="0"/>
              </a:rPr>
              <a:t> and </a:t>
            </a:r>
            <a:r>
              <a:rPr lang="en-US" sz="1800" b="0" dirty="0" err="1">
                <a:latin typeface="Verdana" pitchFamily="34" charset="0"/>
                <a:ea typeface="Verdana" pitchFamily="34" charset="0"/>
                <a:cs typeface="Verdana" pitchFamily="34" charset="0"/>
              </a:rPr>
              <a:t>InvSubBytes</a:t>
            </a:r>
            <a:r>
              <a:rPr lang="en-US" sz="1800" b="0" dirty="0">
                <a:latin typeface="Verdana" pitchFamily="34" charset="0"/>
                <a:ea typeface="Verdana" pitchFamily="34" charset="0"/>
                <a:cs typeface="Verdana" pitchFamily="34" charset="0"/>
              </a:rPr>
              <a:t>, which are inverses of each other.</a:t>
            </a:r>
          </a:p>
        </p:txBody>
      </p:sp>
    </p:spTree>
    <p:extLst>
      <p:ext uri="{BB962C8B-B14F-4D97-AF65-F5344CB8AC3E}">
        <p14:creationId xmlns:p14="http://schemas.microsoft.com/office/powerpoint/2010/main" val="42203871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1"/>
          <p:cNvSpPr txBox="1">
            <a:spLocks noGrp="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1" hangingPunct="1"/>
            <a:r>
              <a:rPr lang="en-US" sz="1200"/>
              <a:t>11.</a:t>
            </a:r>
            <a:fld id="{8F920422-22D4-4829-89B8-B95EAFAB46A3}" type="slidenum">
              <a:rPr lang="en-US" sz="1200"/>
              <a:pPr eaLnBrk="1" hangingPunct="1"/>
              <a:t>55</a:t>
            </a:fld>
            <a:endParaRPr lang="en-US" sz="1200"/>
          </a:p>
        </p:txBody>
      </p:sp>
      <p:pic>
        <p:nvPicPr>
          <p:cNvPr id="34819" name="Picture 18" descr="wh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775" y="3292475"/>
            <a:ext cx="1905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Rectangle 11"/>
          <p:cNvSpPr>
            <a:spLocks noChangeArrowheads="1"/>
          </p:cNvSpPr>
          <p:nvPr/>
        </p:nvSpPr>
        <p:spPr bwMode="auto">
          <a:xfrm>
            <a:off x="0" y="0"/>
            <a:ext cx="9144000"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000">
                <a:latin typeface="Verdana" panose="020B0604030504040204" pitchFamily="34" charset="0"/>
                <a:ea typeface="Verdana" panose="020B0604030504040204" pitchFamily="34" charset="0"/>
                <a:cs typeface="Verdana" panose="020B0604030504040204" pitchFamily="34" charset="0"/>
              </a:rPr>
              <a:t>Transformations in AES:</a:t>
            </a:r>
          </a:p>
        </p:txBody>
      </p:sp>
      <p:sp>
        <p:nvSpPr>
          <p:cNvPr id="34821" name="Rectangle 17"/>
          <p:cNvSpPr>
            <a:spLocks noChangeArrowheads="1"/>
          </p:cNvSpPr>
          <p:nvPr/>
        </p:nvSpPr>
        <p:spPr bwMode="auto">
          <a:xfrm>
            <a:off x="76200" y="574675"/>
            <a:ext cx="8686800"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457200" indent="-457200">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spcBef>
                <a:spcPts val="300"/>
              </a:spcBef>
              <a:spcAft>
                <a:spcPts val="300"/>
              </a:spcAft>
            </a:pPr>
            <a:r>
              <a:rPr lang="en-US" altLang="en-US" sz="1800">
                <a:solidFill>
                  <a:srgbClr val="0000FF"/>
                </a:solidFill>
                <a:latin typeface="Verdana" panose="020B0604030504040204" pitchFamily="34" charset="0"/>
                <a:ea typeface="Verdana" panose="020B0604030504040204" pitchFamily="34" charset="0"/>
                <a:cs typeface="Verdana" panose="020B0604030504040204" pitchFamily="34" charset="0"/>
              </a:rPr>
              <a:t>2) Permutation:</a:t>
            </a:r>
          </a:p>
          <a:p>
            <a:pPr algn="just">
              <a:spcBef>
                <a:spcPts val="300"/>
              </a:spcBef>
              <a:spcAft>
                <a:spcPts val="300"/>
              </a:spcAft>
              <a:buFont typeface="Wingdings" panose="05000000000000000000" pitchFamily="2" charset="2"/>
              <a:buChar char="Ø"/>
            </a:pPr>
            <a:r>
              <a:rPr lang="en-US" sz="1600" b="0">
                <a:latin typeface="Verdana" panose="020B0604030504040204" pitchFamily="34" charset="0"/>
                <a:ea typeface="Verdana" panose="020B0604030504040204" pitchFamily="34" charset="0"/>
                <a:cs typeface="Verdana" panose="020B0604030504040204" pitchFamily="34" charset="0"/>
              </a:rPr>
              <a:t>The second transformation in a round is shifting, which permutes the bytes.</a:t>
            </a:r>
          </a:p>
          <a:p>
            <a:pPr algn="just">
              <a:spcBef>
                <a:spcPts val="300"/>
              </a:spcBef>
              <a:spcAft>
                <a:spcPts val="300"/>
              </a:spcAft>
              <a:buFont typeface="Wingdings" panose="05000000000000000000" pitchFamily="2" charset="2"/>
              <a:buChar char="Ø"/>
            </a:pPr>
            <a:r>
              <a:rPr lang="en-US" sz="1600" b="0">
                <a:latin typeface="Verdana" panose="020B0604030504040204" pitchFamily="34" charset="0"/>
                <a:ea typeface="Verdana" panose="020B0604030504040204" pitchFamily="34" charset="0"/>
                <a:cs typeface="Verdana" panose="020B0604030504040204" pitchFamily="34" charset="0"/>
              </a:rPr>
              <a:t>Unlike DES, in which permutation is done at the bit level, shifting transformation in AES is done at the byte level; the order of the bits in the byte is not changed.</a:t>
            </a:r>
          </a:p>
          <a:p>
            <a:pPr algn="just">
              <a:spcBef>
                <a:spcPts val="300"/>
              </a:spcBef>
              <a:spcAft>
                <a:spcPts val="300"/>
              </a:spcAft>
              <a:buFont typeface="Wingdings" panose="05000000000000000000" pitchFamily="2" charset="2"/>
              <a:buChar char="Ø"/>
            </a:pPr>
            <a:r>
              <a:rPr lang="en-US" sz="1600" b="0">
                <a:latin typeface="Verdana" panose="020B0604030504040204" pitchFamily="34" charset="0"/>
                <a:ea typeface="Verdana" panose="020B0604030504040204" pitchFamily="34" charset="0"/>
                <a:cs typeface="Verdana" panose="020B0604030504040204" pitchFamily="34" charset="0"/>
              </a:rPr>
              <a:t>In the encryption, the transformation is called ShiftRows. In the decryption, the transformation is called InvShiftRows. The ShiftRows and InvShiftRows transformations are inverses of each other.</a:t>
            </a:r>
          </a:p>
          <a:p>
            <a:pPr algn="just">
              <a:spcBef>
                <a:spcPts val="300"/>
              </a:spcBef>
              <a:spcAft>
                <a:spcPts val="300"/>
              </a:spcAft>
              <a:buFont typeface="Wingdings" panose="05000000000000000000" pitchFamily="2" charset="2"/>
              <a:buChar char="Ø"/>
            </a:pPr>
            <a:r>
              <a:rPr lang="en-US" sz="1600" b="0">
                <a:latin typeface="Verdana" panose="020B0604030504040204" pitchFamily="34" charset="0"/>
                <a:ea typeface="Verdana" panose="020B0604030504040204" pitchFamily="34" charset="0"/>
                <a:cs typeface="Verdana" panose="020B0604030504040204" pitchFamily="34" charset="0"/>
              </a:rPr>
              <a:t>In ShiftRows, the shifting is to the left. The number of shifts depends on the row number (0, 1 , 2, or 3) of the state matrix. This means the row 0 is not shifted at all and the last row is shifted three bytes. Figure below shows the shifting transformation.</a:t>
            </a:r>
            <a:endParaRPr lang="en-US" sz="1800" b="0">
              <a:latin typeface="Verdana" panose="020B0604030504040204" pitchFamily="34" charset="0"/>
              <a:ea typeface="Verdana" panose="020B0604030504040204" pitchFamily="34" charset="0"/>
              <a:cs typeface="Verdana" panose="020B0604030504040204" pitchFamily="34" charset="0"/>
            </a:endParaRPr>
          </a:p>
        </p:txBody>
      </p:sp>
      <p:pic>
        <p:nvPicPr>
          <p:cNvPr id="34822"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3100" y="4013200"/>
            <a:ext cx="6591300"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3" name="Text Box 13"/>
          <p:cNvSpPr txBox="1">
            <a:spLocks noChangeArrowheads="1"/>
          </p:cNvSpPr>
          <p:nvPr/>
        </p:nvSpPr>
        <p:spPr bwMode="auto">
          <a:xfrm>
            <a:off x="3411538" y="6400800"/>
            <a:ext cx="405606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sz="1700">
                <a:solidFill>
                  <a:schemeClr val="folHlink"/>
                </a:solidFill>
                <a:latin typeface="Verdana" panose="020B0604030504040204" pitchFamily="34" charset="0"/>
                <a:ea typeface="Verdana" panose="020B0604030504040204" pitchFamily="34" charset="0"/>
                <a:cs typeface="Verdana" panose="020B0604030504040204" pitchFamily="34" charset="0"/>
              </a:rPr>
              <a:t>Figure: </a:t>
            </a:r>
            <a:r>
              <a:rPr lang="en-US" sz="1700" b="0">
                <a:latin typeface="Verdana" panose="020B0604030504040204" pitchFamily="34" charset="0"/>
                <a:ea typeface="Verdana" panose="020B0604030504040204" pitchFamily="34" charset="0"/>
                <a:cs typeface="Verdana" panose="020B0604030504040204" pitchFamily="34" charset="0"/>
              </a:rPr>
              <a:t>ShiftRows transformation</a:t>
            </a:r>
          </a:p>
        </p:txBody>
      </p:sp>
    </p:spTree>
    <p:extLst>
      <p:ext uri="{BB962C8B-B14F-4D97-AF65-F5344CB8AC3E}">
        <p14:creationId xmlns:p14="http://schemas.microsoft.com/office/powerpoint/2010/main" val="212913265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1"/>
          <p:cNvSpPr txBox="1">
            <a:spLocks noGrp="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1" hangingPunct="1"/>
            <a:r>
              <a:rPr lang="en-US" sz="1200"/>
              <a:t>11.</a:t>
            </a:r>
            <a:fld id="{6C5B3B60-077E-4402-8C52-0702BF879BF4}" type="slidenum">
              <a:rPr lang="en-US" sz="1200"/>
              <a:pPr eaLnBrk="1" hangingPunct="1"/>
              <a:t>56</a:t>
            </a:fld>
            <a:endParaRPr lang="en-US" sz="1200"/>
          </a:p>
        </p:txBody>
      </p:sp>
      <p:pic>
        <p:nvPicPr>
          <p:cNvPr id="36867" name="Picture 18" descr="wh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775" y="3292475"/>
            <a:ext cx="1905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Rectangle 11"/>
          <p:cNvSpPr>
            <a:spLocks noChangeArrowheads="1"/>
          </p:cNvSpPr>
          <p:nvPr/>
        </p:nvSpPr>
        <p:spPr bwMode="auto">
          <a:xfrm>
            <a:off x="0" y="0"/>
            <a:ext cx="9144000"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000">
                <a:latin typeface="Verdana" panose="020B0604030504040204" pitchFamily="34" charset="0"/>
                <a:ea typeface="Verdana" panose="020B0604030504040204" pitchFamily="34" charset="0"/>
                <a:cs typeface="Verdana" panose="020B0604030504040204" pitchFamily="34" charset="0"/>
              </a:rPr>
              <a:t>Transformations in AES:</a:t>
            </a:r>
          </a:p>
        </p:txBody>
      </p:sp>
      <p:sp>
        <p:nvSpPr>
          <p:cNvPr id="36869" name="Rectangle 17"/>
          <p:cNvSpPr>
            <a:spLocks noChangeArrowheads="1"/>
          </p:cNvSpPr>
          <p:nvPr/>
        </p:nvSpPr>
        <p:spPr bwMode="auto">
          <a:xfrm>
            <a:off x="76200" y="574675"/>
            <a:ext cx="8686800" cy="317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457200" indent="-457200">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spcBef>
                <a:spcPts val="300"/>
              </a:spcBef>
              <a:spcAft>
                <a:spcPts val="300"/>
              </a:spcAft>
            </a:pPr>
            <a:r>
              <a:rPr lang="en-US" altLang="en-US" sz="1800">
                <a:latin typeface="Verdana" panose="020B0604030504040204" pitchFamily="34" charset="0"/>
                <a:ea typeface="Verdana" panose="020B0604030504040204" pitchFamily="34" charset="0"/>
                <a:cs typeface="Verdana" panose="020B0604030504040204" pitchFamily="34" charset="0"/>
              </a:rPr>
              <a:t>3) Mixing:</a:t>
            </a:r>
          </a:p>
          <a:p>
            <a:pPr algn="just">
              <a:spcBef>
                <a:spcPts val="300"/>
              </a:spcBef>
              <a:spcAft>
                <a:spcPts val="300"/>
              </a:spcAft>
              <a:buFont typeface="Wingdings" panose="05000000000000000000" pitchFamily="2" charset="2"/>
              <a:buChar char="Ø"/>
            </a:pPr>
            <a:r>
              <a:rPr lang="en-US" sz="1800" b="0">
                <a:latin typeface="Verdana" panose="020B0604030504040204" pitchFamily="34" charset="0"/>
                <a:ea typeface="Verdana" panose="020B0604030504040204" pitchFamily="34" charset="0"/>
                <a:cs typeface="Verdana" panose="020B0604030504040204" pitchFamily="34" charset="0"/>
              </a:rPr>
              <a:t>The mixing transformation changes the contents of each byte by taking four bytes at a time and combining them to recreate four new bytes. </a:t>
            </a:r>
          </a:p>
          <a:p>
            <a:pPr algn="just">
              <a:spcBef>
                <a:spcPts val="300"/>
              </a:spcBef>
              <a:spcAft>
                <a:spcPts val="300"/>
              </a:spcAft>
              <a:buFont typeface="Wingdings" panose="05000000000000000000" pitchFamily="2" charset="2"/>
              <a:buChar char="Ø"/>
            </a:pPr>
            <a:r>
              <a:rPr lang="en-US" sz="1800" b="0">
                <a:latin typeface="Verdana" panose="020B0604030504040204" pitchFamily="34" charset="0"/>
                <a:ea typeface="Verdana" panose="020B0604030504040204" pitchFamily="34" charset="0"/>
                <a:cs typeface="Verdana" panose="020B0604030504040204" pitchFamily="34" charset="0"/>
              </a:rPr>
              <a:t>AES defines two mixing transformations, MixColumns and InvMixColumns, to be used in the encryption and decryption.</a:t>
            </a:r>
          </a:p>
          <a:p>
            <a:pPr algn="just">
              <a:spcBef>
                <a:spcPts val="300"/>
              </a:spcBef>
              <a:spcAft>
                <a:spcPts val="300"/>
              </a:spcAft>
              <a:buFont typeface="Wingdings" panose="05000000000000000000" pitchFamily="2" charset="2"/>
              <a:buChar char="Ø"/>
            </a:pPr>
            <a:r>
              <a:rPr lang="en-US" sz="1800" b="0">
                <a:latin typeface="Verdana" panose="020B0604030504040204" pitchFamily="34" charset="0"/>
                <a:ea typeface="Verdana" panose="020B0604030504040204" pitchFamily="34" charset="0"/>
                <a:cs typeface="Verdana" panose="020B0604030504040204" pitchFamily="34" charset="0"/>
              </a:rPr>
              <a:t>MixColumns multiplies the state matrix by a constant square matrix; the InvMixColumns does the same using the inverse constant matrix.</a:t>
            </a:r>
          </a:p>
          <a:p>
            <a:pPr algn="just">
              <a:spcBef>
                <a:spcPts val="300"/>
              </a:spcBef>
              <a:spcAft>
                <a:spcPts val="300"/>
              </a:spcAft>
              <a:buFont typeface="Wingdings" panose="05000000000000000000" pitchFamily="2" charset="2"/>
              <a:buChar char="Ø"/>
            </a:pPr>
            <a:r>
              <a:rPr lang="en-US" sz="1800" b="0">
                <a:latin typeface="Verdana" panose="020B0604030504040204" pitchFamily="34" charset="0"/>
                <a:ea typeface="Verdana" panose="020B0604030504040204" pitchFamily="34" charset="0"/>
                <a:cs typeface="Verdana" panose="020B0604030504040204" pitchFamily="34" charset="0"/>
              </a:rPr>
              <a:t>The MixColumns and InvMixColumns transformations are inverses of each other.</a:t>
            </a:r>
          </a:p>
        </p:txBody>
      </p:sp>
    </p:spTree>
    <p:extLst>
      <p:ext uri="{BB962C8B-B14F-4D97-AF65-F5344CB8AC3E}">
        <p14:creationId xmlns:p14="http://schemas.microsoft.com/office/powerpoint/2010/main" val="132334646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1"/>
          <p:cNvSpPr txBox="1">
            <a:spLocks noGrp="1"/>
          </p:cNvSpPr>
          <p:nvPr/>
        </p:nvSpPr>
        <p:spPr bwMode="auto">
          <a:xfrm>
            <a:off x="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eaLnBrk="1" hangingPunct="1"/>
            <a:r>
              <a:rPr lang="en-US" sz="1200"/>
              <a:t>11.</a:t>
            </a:r>
            <a:fld id="{429297F0-1191-44FA-8F64-A1D71CBC08D2}" type="slidenum">
              <a:rPr lang="en-US" sz="1200"/>
              <a:pPr eaLnBrk="1" hangingPunct="1"/>
              <a:t>57</a:t>
            </a:fld>
            <a:endParaRPr lang="en-US" sz="1200"/>
          </a:p>
        </p:txBody>
      </p:sp>
      <p:pic>
        <p:nvPicPr>
          <p:cNvPr id="38915" name="Picture 18" descr="wh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775" y="3292475"/>
            <a:ext cx="1905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6" name="Rectangle 11"/>
          <p:cNvSpPr>
            <a:spLocks noChangeArrowheads="1"/>
          </p:cNvSpPr>
          <p:nvPr/>
        </p:nvSpPr>
        <p:spPr bwMode="auto">
          <a:xfrm>
            <a:off x="0" y="0"/>
            <a:ext cx="9144000"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000">
                <a:latin typeface="Verdana" panose="020B0604030504040204" pitchFamily="34" charset="0"/>
                <a:ea typeface="Verdana" panose="020B0604030504040204" pitchFamily="34" charset="0"/>
                <a:cs typeface="Verdana" panose="020B0604030504040204" pitchFamily="34" charset="0"/>
              </a:rPr>
              <a:t>Transformations in AES:</a:t>
            </a:r>
          </a:p>
        </p:txBody>
      </p:sp>
      <p:sp>
        <p:nvSpPr>
          <p:cNvPr id="38917" name="Rectangle 17"/>
          <p:cNvSpPr>
            <a:spLocks noChangeArrowheads="1"/>
          </p:cNvSpPr>
          <p:nvPr/>
        </p:nvSpPr>
        <p:spPr bwMode="auto">
          <a:xfrm>
            <a:off x="76200" y="574675"/>
            <a:ext cx="8686800"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457200" indent="-457200">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spcBef>
                <a:spcPts val="300"/>
              </a:spcBef>
              <a:spcAft>
                <a:spcPts val="300"/>
              </a:spcAft>
            </a:pPr>
            <a:r>
              <a:rPr lang="en-US" altLang="en-US" sz="1800">
                <a:latin typeface="Verdana" panose="020B0604030504040204" pitchFamily="34" charset="0"/>
                <a:ea typeface="Verdana" panose="020B0604030504040204" pitchFamily="34" charset="0"/>
                <a:cs typeface="Verdana" panose="020B0604030504040204" pitchFamily="34" charset="0"/>
              </a:rPr>
              <a:t>4) Key-adding:</a:t>
            </a:r>
          </a:p>
          <a:p>
            <a:pPr algn="just">
              <a:spcBef>
                <a:spcPts val="300"/>
              </a:spcBef>
              <a:spcAft>
                <a:spcPts val="300"/>
              </a:spcAft>
              <a:buFont typeface="Wingdings" panose="05000000000000000000" pitchFamily="2" charset="2"/>
              <a:buChar char="Ø"/>
            </a:pPr>
            <a:r>
              <a:rPr lang="en-US" sz="1800" b="0">
                <a:latin typeface="Verdana" panose="020B0604030504040204" pitchFamily="34" charset="0"/>
                <a:ea typeface="Verdana" panose="020B0604030504040204" pitchFamily="34" charset="0"/>
                <a:cs typeface="Verdana" panose="020B0604030504040204" pitchFamily="34" charset="0"/>
              </a:rPr>
              <a:t>The transformation that performs whitening is called AddRoundKey.</a:t>
            </a:r>
          </a:p>
          <a:p>
            <a:pPr algn="just">
              <a:spcBef>
                <a:spcPts val="300"/>
              </a:spcBef>
              <a:spcAft>
                <a:spcPts val="300"/>
              </a:spcAft>
              <a:buFont typeface="Wingdings" panose="05000000000000000000" pitchFamily="2" charset="2"/>
              <a:buChar char="Ø"/>
            </a:pPr>
            <a:r>
              <a:rPr lang="en-US" sz="1800" b="0">
                <a:latin typeface="Verdana" panose="020B0604030504040204" pitchFamily="34" charset="0"/>
                <a:ea typeface="Verdana" panose="020B0604030504040204" pitchFamily="34" charset="0"/>
                <a:cs typeface="Verdana" panose="020B0604030504040204" pitchFamily="34" charset="0"/>
              </a:rPr>
              <a:t>The previous state is added (matrix addition) with the round matrix key to create the new state.</a:t>
            </a:r>
          </a:p>
          <a:p>
            <a:pPr algn="just">
              <a:spcBef>
                <a:spcPts val="300"/>
              </a:spcBef>
              <a:spcAft>
                <a:spcPts val="300"/>
              </a:spcAft>
              <a:buFont typeface="Wingdings" panose="05000000000000000000" pitchFamily="2" charset="2"/>
              <a:buChar char="Ø"/>
            </a:pPr>
            <a:r>
              <a:rPr lang="en-US" sz="1800" b="0">
                <a:latin typeface="Verdana" panose="020B0604030504040204" pitchFamily="34" charset="0"/>
                <a:ea typeface="Verdana" panose="020B0604030504040204" pitchFamily="34" charset="0"/>
                <a:cs typeface="Verdana" panose="020B0604030504040204" pitchFamily="34" charset="0"/>
              </a:rPr>
              <a:t>Addition of individual elements in the two matrices is done in GF(2</a:t>
            </a:r>
            <a:r>
              <a:rPr lang="en-US" sz="1800" b="0" baseline="30000">
                <a:latin typeface="Verdana" panose="020B0604030504040204" pitchFamily="34" charset="0"/>
                <a:ea typeface="Verdana" panose="020B0604030504040204" pitchFamily="34" charset="0"/>
                <a:cs typeface="Verdana" panose="020B0604030504040204" pitchFamily="34" charset="0"/>
              </a:rPr>
              <a:t>8</a:t>
            </a:r>
            <a:r>
              <a:rPr lang="en-US" sz="1800" b="0">
                <a:latin typeface="Verdana" panose="020B0604030504040204" pitchFamily="34" charset="0"/>
                <a:ea typeface="Verdana" panose="020B0604030504040204" pitchFamily="34" charset="0"/>
                <a:cs typeface="Verdana" panose="020B0604030504040204" pitchFamily="34" charset="0"/>
              </a:rPr>
              <a:t>) which means that 8-bit words are XORed. </a:t>
            </a:r>
          </a:p>
          <a:p>
            <a:pPr algn="just">
              <a:spcBef>
                <a:spcPts val="300"/>
              </a:spcBef>
              <a:spcAft>
                <a:spcPts val="300"/>
              </a:spcAft>
              <a:buFont typeface="Wingdings" panose="05000000000000000000" pitchFamily="2" charset="2"/>
              <a:buChar char="Ø"/>
            </a:pPr>
            <a:r>
              <a:rPr lang="en-US" sz="1800" b="0">
                <a:latin typeface="Verdana" panose="020B0604030504040204" pitchFamily="34" charset="0"/>
                <a:ea typeface="Verdana" panose="020B0604030504040204" pitchFamily="34" charset="0"/>
                <a:cs typeface="Verdana" panose="020B0604030504040204" pitchFamily="34" charset="0"/>
              </a:rPr>
              <a:t>The AddRoundKey transformation is the inverse of itself.</a:t>
            </a:r>
          </a:p>
        </p:txBody>
      </p:sp>
      <p:pic>
        <p:nvPicPr>
          <p:cNvPr id="38918"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3965575"/>
            <a:ext cx="7002463"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9" name="Text Box 11"/>
          <p:cNvSpPr txBox="1">
            <a:spLocks noChangeArrowheads="1"/>
          </p:cNvSpPr>
          <p:nvPr/>
        </p:nvSpPr>
        <p:spPr bwMode="auto">
          <a:xfrm>
            <a:off x="2743200" y="6400800"/>
            <a:ext cx="455453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sz="1700">
                <a:solidFill>
                  <a:schemeClr val="folHlink"/>
                </a:solidFill>
                <a:latin typeface="Verdana" panose="020B0604030504040204" pitchFamily="34" charset="0"/>
                <a:ea typeface="Verdana" panose="020B0604030504040204" pitchFamily="34" charset="0"/>
                <a:cs typeface="Verdana" panose="020B0604030504040204" pitchFamily="34" charset="0"/>
              </a:rPr>
              <a:t>Figure:</a:t>
            </a:r>
            <a:r>
              <a:rPr lang="en-US" sz="1700" b="0">
                <a:solidFill>
                  <a:schemeClr val="folHlink"/>
                </a:solidFill>
                <a:latin typeface="Verdana" panose="020B0604030504040204" pitchFamily="34" charset="0"/>
                <a:ea typeface="Verdana" panose="020B0604030504040204" pitchFamily="34" charset="0"/>
                <a:cs typeface="Verdana" panose="020B0604030504040204" pitchFamily="34" charset="0"/>
              </a:rPr>
              <a:t>  </a:t>
            </a:r>
            <a:r>
              <a:rPr lang="en-US" sz="1700" b="0">
                <a:latin typeface="Verdana" panose="020B0604030504040204" pitchFamily="34" charset="0"/>
                <a:ea typeface="Verdana" panose="020B0604030504040204" pitchFamily="34" charset="0"/>
                <a:cs typeface="Verdana" panose="020B0604030504040204" pitchFamily="34" charset="0"/>
              </a:rPr>
              <a:t>AddRoundKey transformation</a:t>
            </a:r>
          </a:p>
        </p:txBody>
      </p:sp>
    </p:spTree>
    <p:extLst>
      <p:ext uri="{BB962C8B-B14F-4D97-AF65-F5344CB8AC3E}">
        <p14:creationId xmlns:p14="http://schemas.microsoft.com/office/powerpoint/2010/main" val="105514847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14"/>
          <p:cNvSpPr>
            <a:spLocks noChangeArrowheads="1"/>
          </p:cNvSpPr>
          <p:nvPr/>
        </p:nvSpPr>
        <p:spPr bwMode="auto">
          <a:xfrm>
            <a:off x="0" y="646113"/>
            <a:ext cx="8763000" cy="5478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1" indent="-457200" algn="just">
              <a:spcBef>
                <a:spcPts val="600"/>
              </a:spcBef>
              <a:spcAft>
                <a:spcPts val="600"/>
              </a:spcAft>
              <a:buFont typeface="Wingdings" pitchFamily="2" charset="2"/>
              <a:buChar char="Ø"/>
              <a:tabLst>
                <a:tab pos="914400" algn="l"/>
              </a:tabLst>
            </a:pPr>
            <a:r>
              <a:rPr lang="en-US" sz="1700" b="0" i="0" dirty="0">
                <a:latin typeface="Verdana" pitchFamily="34" charset="0"/>
                <a:ea typeface="Verdana" pitchFamily="34" charset="0"/>
                <a:cs typeface="Verdana" pitchFamily="34" charset="0"/>
              </a:rPr>
              <a:t>RSA is the most commonly used </a:t>
            </a:r>
            <a:r>
              <a:rPr lang="en-US" sz="1700" b="0" i="0" dirty="0">
                <a:ln>
                  <a:solidFill>
                    <a:srgbClr val="0000FF"/>
                  </a:solidFill>
                </a:ln>
                <a:latin typeface="Verdana" pitchFamily="34" charset="0"/>
                <a:ea typeface="Verdana" pitchFamily="34" charset="0"/>
                <a:cs typeface="Verdana" pitchFamily="34" charset="0"/>
              </a:rPr>
              <a:t>public-key cryptography </a:t>
            </a:r>
            <a:r>
              <a:rPr lang="en-US" sz="1700" b="0" i="0" dirty="0">
                <a:latin typeface="Verdana" pitchFamily="34" charset="0"/>
                <a:ea typeface="Verdana" pitchFamily="34" charset="0"/>
                <a:cs typeface="Verdana" pitchFamily="34" charset="0"/>
              </a:rPr>
              <a:t>algorithm, which uses </a:t>
            </a:r>
            <a:r>
              <a:rPr lang="en-US" sz="1700" b="0" i="0" dirty="0">
                <a:ln>
                  <a:solidFill>
                    <a:srgbClr val="FF0000"/>
                  </a:solidFill>
                </a:ln>
                <a:latin typeface="Verdana" pitchFamily="34" charset="0"/>
                <a:ea typeface="Verdana" pitchFamily="34" charset="0"/>
                <a:cs typeface="Verdana" pitchFamily="34" charset="0"/>
              </a:rPr>
              <a:t>prime factorization </a:t>
            </a:r>
            <a:r>
              <a:rPr lang="en-US" sz="1700" b="0" i="0" dirty="0">
                <a:latin typeface="Verdana" pitchFamily="34" charset="0"/>
                <a:ea typeface="Verdana" pitchFamily="34" charset="0"/>
                <a:cs typeface="Verdana" pitchFamily="34" charset="0"/>
              </a:rPr>
              <a:t>as the trapdoor one-way function. That is, it is based on the presumed difficulty of factoring large integers. </a:t>
            </a:r>
          </a:p>
          <a:p>
            <a:pPr lvl="1" indent="-457200" algn="just">
              <a:spcBef>
                <a:spcPts val="600"/>
              </a:spcBef>
              <a:spcAft>
                <a:spcPts val="600"/>
              </a:spcAft>
              <a:buFont typeface="Wingdings" pitchFamily="2" charset="2"/>
              <a:buChar char="Ø"/>
              <a:tabLst>
                <a:tab pos="914400" algn="l"/>
              </a:tabLst>
            </a:pPr>
            <a:r>
              <a:rPr lang="en-US" sz="1700" b="0" i="0" dirty="0">
                <a:latin typeface="Verdana" pitchFamily="34" charset="0"/>
                <a:ea typeface="Verdana" pitchFamily="34" charset="0"/>
                <a:cs typeface="Verdana" pitchFamily="34" charset="0"/>
              </a:rPr>
              <a:t>It is named so after the surnames of its inventors </a:t>
            </a:r>
            <a:r>
              <a:rPr lang="en-US" sz="1700" b="0" i="0" dirty="0">
                <a:ln>
                  <a:solidFill>
                    <a:srgbClr val="3366FF"/>
                  </a:solidFill>
                </a:ln>
                <a:latin typeface="Verdana" pitchFamily="34" charset="0"/>
                <a:ea typeface="Verdana" pitchFamily="34" charset="0"/>
                <a:cs typeface="Verdana" pitchFamily="34" charset="0"/>
              </a:rPr>
              <a:t>Ron </a:t>
            </a:r>
            <a:r>
              <a:rPr lang="en-US" sz="1700" b="0" i="0" dirty="0" err="1">
                <a:ln>
                  <a:solidFill>
                    <a:srgbClr val="FF0000"/>
                  </a:solidFill>
                </a:ln>
                <a:solidFill>
                  <a:srgbClr val="FF0000"/>
                </a:solidFill>
                <a:latin typeface="Verdana" pitchFamily="34" charset="0"/>
                <a:ea typeface="Verdana" pitchFamily="34" charset="0"/>
                <a:cs typeface="Verdana" pitchFamily="34" charset="0"/>
              </a:rPr>
              <a:t>R</a:t>
            </a:r>
            <a:r>
              <a:rPr lang="en-US" sz="1700" b="0" i="0" dirty="0" err="1">
                <a:ln>
                  <a:solidFill>
                    <a:srgbClr val="3366FF"/>
                  </a:solidFill>
                </a:ln>
                <a:latin typeface="Verdana" pitchFamily="34" charset="0"/>
                <a:ea typeface="Verdana" pitchFamily="34" charset="0"/>
                <a:cs typeface="Verdana" pitchFamily="34" charset="0"/>
              </a:rPr>
              <a:t>ivest</a:t>
            </a:r>
            <a:r>
              <a:rPr lang="en-US" sz="1700" b="0" i="0" dirty="0">
                <a:latin typeface="Verdana" pitchFamily="34" charset="0"/>
                <a:ea typeface="Verdana" pitchFamily="34" charset="0"/>
                <a:cs typeface="Verdana" pitchFamily="34" charset="0"/>
              </a:rPr>
              <a:t>, </a:t>
            </a:r>
            <a:r>
              <a:rPr lang="en-US" sz="1700" b="0" i="0" dirty="0" err="1">
                <a:ln>
                  <a:solidFill>
                    <a:srgbClr val="0000FF"/>
                  </a:solidFill>
                </a:ln>
                <a:latin typeface="Verdana" pitchFamily="34" charset="0"/>
                <a:ea typeface="Verdana" pitchFamily="34" charset="0"/>
                <a:cs typeface="Verdana" pitchFamily="34" charset="0"/>
              </a:rPr>
              <a:t>Adi</a:t>
            </a:r>
            <a:r>
              <a:rPr lang="en-US" sz="1700" b="0" i="0" dirty="0">
                <a:ln>
                  <a:solidFill>
                    <a:srgbClr val="0000FF"/>
                  </a:solidFill>
                </a:ln>
                <a:latin typeface="Verdana" pitchFamily="34" charset="0"/>
                <a:ea typeface="Verdana" pitchFamily="34" charset="0"/>
                <a:cs typeface="Verdana" pitchFamily="34" charset="0"/>
              </a:rPr>
              <a:t> </a:t>
            </a:r>
            <a:r>
              <a:rPr lang="en-US" sz="1700" b="0" i="0" dirty="0">
                <a:ln>
                  <a:solidFill>
                    <a:srgbClr val="FF0000"/>
                  </a:solidFill>
                </a:ln>
                <a:solidFill>
                  <a:srgbClr val="FF0000"/>
                </a:solidFill>
                <a:latin typeface="Verdana" pitchFamily="34" charset="0"/>
                <a:ea typeface="Verdana" pitchFamily="34" charset="0"/>
                <a:cs typeface="Verdana" pitchFamily="34" charset="0"/>
              </a:rPr>
              <a:t>S</a:t>
            </a:r>
            <a:r>
              <a:rPr lang="en-US" sz="1700" b="0" i="0" dirty="0">
                <a:ln>
                  <a:solidFill>
                    <a:srgbClr val="0000FF"/>
                  </a:solidFill>
                </a:ln>
                <a:latin typeface="Verdana" pitchFamily="34" charset="0"/>
                <a:ea typeface="Verdana" pitchFamily="34" charset="0"/>
                <a:cs typeface="Verdana" pitchFamily="34" charset="0"/>
              </a:rPr>
              <a:t>hamir</a:t>
            </a:r>
            <a:r>
              <a:rPr lang="en-US" sz="1700" b="0" i="0" dirty="0">
                <a:latin typeface="Verdana" pitchFamily="34" charset="0"/>
                <a:ea typeface="Verdana" pitchFamily="34" charset="0"/>
                <a:cs typeface="Verdana" pitchFamily="34" charset="0"/>
              </a:rPr>
              <a:t>, and </a:t>
            </a:r>
            <a:r>
              <a:rPr lang="en-US" sz="1700" b="0" i="0" dirty="0">
                <a:ln>
                  <a:solidFill>
                    <a:srgbClr val="3366FF"/>
                  </a:solidFill>
                </a:ln>
                <a:latin typeface="Verdana" pitchFamily="34" charset="0"/>
                <a:ea typeface="Verdana" pitchFamily="34" charset="0"/>
                <a:cs typeface="Verdana" pitchFamily="34" charset="0"/>
              </a:rPr>
              <a:t>Leonard </a:t>
            </a:r>
            <a:r>
              <a:rPr lang="en-US" sz="1700" b="0" i="0" dirty="0" err="1">
                <a:ln>
                  <a:solidFill>
                    <a:srgbClr val="FF0000"/>
                  </a:solidFill>
                </a:ln>
                <a:solidFill>
                  <a:srgbClr val="FF0000"/>
                </a:solidFill>
                <a:latin typeface="Verdana" pitchFamily="34" charset="0"/>
                <a:ea typeface="Verdana" pitchFamily="34" charset="0"/>
                <a:cs typeface="Verdana" pitchFamily="34" charset="0"/>
              </a:rPr>
              <a:t>A</a:t>
            </a:r>
            <a:r>
              <a:rPr lang="en-US" sz="1700" b="0" i="0" dirty="0" err="1">
                <a:ln>
                  <a:solidFill>
                    <a:srgbClr val="3366FF"/>
                  </a:solidFill>
                </a:ln>
                <a:latin typeface="Verdana" pitchFamily="34" charset="0"/>
                <a:ea typeface="Verdana" pitchFamily="34" charset="0"/>
                <a:cs typeface="Verdana" pitchFamily="34" charset="0"/>
              </a:rPr>
              <a:t>dleman</a:t>
            </a:r>
            <a:r>
              <a:rPr lang="en-US" sz="1700" b="0" i="0" dirty="0">
                <a:ln>
                  <a:solidFill>
                    <a:srgbClr val="3366FF"/>
                  </a:solidFill>
                </a:ln>
                <a:latin typeface="Verdana" pitchFamily="34" charset="0"/>
                <a:ea typeface="Verdana" pitchFamily="34" charset="0"/>
                <a:cs typeface="Verdana" pitchFamily="34" charset="0"/>
              </a:rPr>
              <a:t> </a:t>
            </a:r>
            <a:r>
              <a:rPr lang="en-US" sz="1700" b="0" i="0" dirty="0">
                <a:latin typeface="Verdana" pitchFamily="34" charset="0"/>
                <a:ea typeface="Verdana" pitchFamily="34" charset="0"/>
                <a:cs typeface="Verdana" pitchFamily="34" charset="0"/>
              </a:rPr>
              <a:t>of the Massachusetts Institute of Technology (</a:t>
            </a:r>
            <a:r>
              <a:rPr lang="en-US" sz="1700" i="0" dirty="0">
                <a:latin typeface="Verdana" pitchFamily="34" charset="0"/>
                <a:ea typeface="Verdana" pitchFamily="34" charset="0"/>
                <a:cs typeface="Verdana" pitchFamily="34" charset="0"/>
              </a:rPr>
              <a:t>MIT</a:t>
            </a:r>
            <a:r>
              <a:rPr lang="en-US" sz="1700" b="0" i="0" dirty="0">
                <a:latin typeface="Verdana" pitchFamily="34" charset="0"/>
                <a:ea typeface="Verdana" pitchFamily="34" charset="0"/>
                <a:cs typeface="Verdana" pitchFamily="34" charset="0"/>
              </a:rPr>
              <a:t>). </a:t>
            </a:r>
          </a:p>
          <a:p>
            <a:pPr lvl="1" indent="-457200" algn="just">
              <a:spcBef>
                <a:spcPts val="600"/>
              </a:spcBef>
              <a:spcAft>
                <a:spcPts val="600"/>
              </a:spcAft>
              <a:buFont typeface="Wingdings" pitchFamily="2" charset="2"/>
              <a:buChar char="Ø"/>
              <a:tabLst>
                <a:tab pos="914400" algn="l"/>
              </a:tabLst>
            </a:pPr>
            <a:r>
              <a:rPr lang="en-US" sz="1700" b="0" i="0" dirty="0">
                <a:latin typeface="Verdana" pitchFamily="34" charset="0"/>
                <a:ea typeface="Verdana" pitchFamily="34" charset="0"/>
                <a:cs typeface="Verdana" pitchFamily="34" charset="0"/>
              </a:rPr>
              <a:t>It was </a:t>
            </a:r>
            <a:r>
              <a:rPr lang="en-US" sz="1700" b="0" i="0" dirty="0">
                <a:ln>
                  <a:solidFill>
                    <a:srgbClr val="0070C0"/>
                  </a:solidFill>
                </a:ln>
                <a:latin typeface="Verdana" pitchFamily="34" charset="0"/>
                <a:ea typeface="Verdana" pitchFamily="34" charset="0"/>
                <a:cs typeface="Verdana" pitchFamily="34" charset="0"/>
              </a:rPr>
              <a:t>first published in 1978</a:t>
            </a:r>
            <a:r>
              <a:rPr lang="en-US" sz="1700" b="0" i="0" dirty="0">
                <a:latin typeface="Verdana" pitchFamily="34" charset="0"/>
                <a:ea typeface="Verdana" pitchFamily="34" charset="0"/>
                <a:cs typeface="Verdana" pitchFamily="34" charset="0"/>
              </a:rPr>
              <a:t>. </a:t>
            </a:r>
          </a:p>
          <a:p>
            <a:pPr lvl="1" indent="-457200" algn="just">
              <a:spcBef>
                <a:spcPts val="600"/>
              </a:spcBef>
              <a:spcAft>
                <a:spcPts val="600"/>
              </a:spcAft>
              <a:buFont typeface="Wingdings" pitchFamily="2" charset="2"/>
              <a:buChar char="Ø"/>
              <a:tabLst>
                <a:tab pos="914400" algn="l"/>
              </a:tabLst>
            </a:pPr>
            <a:r>
              <a:rPr lang="en-US" sz="1700" b="0" i="0" dirty="0">
                <a:latin typeface="Verdana" pitchFamily="34" charset="0"/>
                <a:ea typeface="Verdana" pitchFamily="34" charset="0"/>
                <a:cs typeface="Verdana" pitchFamily="34" charset="0"/>
              </a:rPr>
              <a:t>This algorithm </a:t>
            </a:r>
            <a:r>
              <a:rPr lang="en-US" sz="1700" b="0" i="0" dirty="0">
                <a:solidFill>
                  <a:srgbClr val="00B050"/>
                </a:solidFill>
                <a:latin typeface="Verdana" pitchFamily="34" charset="0"/>
                <a:ea typeface="Verdana" pitchFamily="34" charset="0"/>
                <a:cs typeface="Verdana" pitchFamily="34" charset="0"/>
              </a:rPr>
              <a:t>relies on </a:t>
            </a:r>
            <a:r>
              <a:rPr lang="en-US" sz="1700" i="0" dirty="0">
                <a:ln>
                  <a:solidFill>
                    <a:srgbClr val="00B050"/>
                  </a:solidFill>
                </a:ln>
                <a:solidFill>
                  <a:srgbClr val="FF0000"/>
                </a:solidFill>
                <a:latin typeface="Verdana" pitchFamily="34" charset="0"/>
                <a:ea typeface="Verdana" pitchFamily="34" charset="0"/>
                <a:cs typeface="Verdana" pitchFamily="34" charset="0"/>
              </a:rPr>
              <a:t>one way function</a:t>
            </a:r>
            <a:r>
              <a:rPr lang="en-US" sz="1700" b="0" i="0" dirty="0">
                <a:latin typeface="Verdana" pitchFamily="34" charset="0"/>
                <a:ea typeface="Verdana" pitchFamily="34" charset="0"/>
                <a:cs typeface="Verdana" pitchFamily="34" charset="0"/>
              </a:rPr>
              <a:t>. A </a:t>
            </a:r>
            <a:r>
              <a:rPr lang="en-US" sz="1700" b="0" i="0" dirty="0">
                <a:solidFill>
                  <a:srgbClr val="00CC00"/>
                </a:solidFill>
                <a:latin typeface="Verdana" pitchFamily="34" charset="0"/>
                <a:ea typeface="Verdana" pitchFamily="34" charset="0"/>
                <a:cs typeface="Verdana" pitchFamily="34" charset="0"/>
              </a:rPr>
              <a:t>one way function </a:t>
            </a:r>
            <a:r>
              <a:rPr lang="en-US" sz="1700" b="0" i="0" dirty="0">
                <a:solidFill>
                  <a:srgbClr val="3333FF"/>
                </a:solidFill>
                <a:latin typeface="Verdana" pitchFamily="34" charset="0"/>
                <a:ea typeface="Verdana" pitchFamily="34" charset="0"/>
                <a:cs typeface="Verdana" pitchFamily="34" charset="0"/>
              </a:rPr>
              <a:t>is</a:t>
            </a:r>
            <a:r>
              <a:rPr lang="en-US" sz="1700" b="0" i="0" dirty="0">
                <a:latin typeface="Verdana" pitchFamily="34" charset="0"/>
                <a:ea typeface="Verdana" pitchFamily="34" charset="0"/>
                <a:cs typeface="Verdana" pitchFamily="34" charset="0"/>
              </a:rPr>
              <a:t> easy to compute but hard to invert. For example it is easy to take the product of two prime numbers but given the </a:t>
            </a:r>
            <a:r>
              <a:rPr lang="en-US" sz="1700" b="0" i="0" dirty="0" smtClean="0">
                <a:latin typeface="Verdana" pitchFamily="34" charset="0"/>
                <a:ea typeface="Verdana" pitchFamily="34" charset="0"/>
                <a:cs typeface="Verdana" pitchFamily="34" charset="0"/>
              </a:rPr>
              <a:t>product, </a:t>
            </a:r>
            <a:r>
              <a:rPr lang="en-US" sz="1700" b="0" i="0" dirty="0">
                <a:latin typeface="Verdana" pitchFamily="34" charset="0"/>
                <a:ea typeface="Verdana" pitchFamily="34" charset="0"/>
                <a:cs typeface="Verdana" pitchFamily="34" charset="0"/>
              </a:rPr>
              <a:t>it is difficult to split it into the original prime factors.</a:t>
            </a:r>
          </a:p>
          <a:p>
            <a:pPr lvl="1" indent="-457200" algn="just">
              <a:spcBef>
                <a:spcPts val="600"/>
              </a:spcBef>
              <a:spcAft>
                <a:spcPts val="600"/>
              </a:spcAft>
              <a:buFont typeface="Wingdings" pitchFamily="2" charset="2"/>
              <a:buChar char="Ø"/>
              <a:tabLst>
                <a:tab pos="914400" algn="l"/>
              </a:tabLst>
            </a:pPr>
            <a:r>
              <a:rPr lang="en-US" sz="1700" b="0" i="0" dirty="0">
                <a:latin typeface="Verdana" pitchFamily="34" charset="0"/>
                <a:ea typeface="Verdana" pitchFamily="34" charset="0"/>
                <a:cs typeface="Verdana" pitchFamily="34" charset="0"/>
              </a:rPr>
              <a:t>This algorithm </a:t>
            </a:r>
            <a:r>
              <a:rPr lang="en-US" sz="1700" b="0" i="0" dirty="0">
                <a:ln>
                  <a:solidFill>
                    <a:srgbClr val="0000FF"/>
                  </a:solidFill>
                </a:ln>
                <a:latin typeface="Verdana" pitchFamily="34" charset="0"/>
                <a:ea typeface="Verdana" pitchFamily="34" charset="0"/>
                <a:cs typeface="Verdana" pitchFamily="34" charset="0"/>
              </a:rPr>
              <a:t>lets you choose the size of your public key</a:t>
            </a:r>
            <a:r>
              <a:rPr lang="en-US" sz="1700" b="0" i="0" dirty="0">
                <a:latin typeface="Verdana" pitchFamily="34" charset="0"/>
                <a:ea typeface="Verdana" pitchFamily="34" charset="0"/>
                <a:cs typeface="Verdana" pitchFamily="34" charset="0"/>
              </a:rPr>
              <a:t>. </a:t>
            </a:r>
          </a:p>
          <a:p>
            <a:pPr marL="1147763" lvl="1" indent="-457200" algn="just">
              <a:spcBef>
                <a:spcPts val="600"/>
              </a:spcBef>
              <a:spcAft>
                <a:spcPts val="600"/>
              </a:spcAft>
              <a:buFont typeface="Wingdings" panose="05000000000000000000" pitchFamily="2" charset="2"/>
              <a:buChar char="v"/>
              <a:tabLst>
                <a:tab pos="914400" algn="l"/>
              </a:tabLst>
            </a:pPr>
            <a:r>
              <a:rPr lang="en-US" sz="1400" b="0" i="0" dirty="0">
                <a:latin typeface="Verdana" pitchFamily="34" charset="0"/>
                <a:ea typeface="Verdana" pitchFamily="34" charset="0"/>
                <a:cs typeface="Verdana" pitchFamily="34" charset="0"/>
              </a:rPr>
              <a:t>The </a:t>
            </a:r>
            <a:r>
              <a:rPr lang="en-US" sz="1400" b="0" i="0" dirty="0">
                <a:ln>
                  <a:solidFill>
                    <a:srgbClr val="0000FF"/>
                  </a:solidFill>
                </a:ln>
                <a:latin typeface="Verdana" pitchFamily="34" charset="0"/>
                <a:ea typeface="Verdana" pitchFamily="34" charset="0"/>
                <a:cs typeface="Verdana" pitchFamily="34" charset="0"/>
              </a:rPr>
              <a:t>512-bit </a:t>
            </a:r>
            <a:r>
              <a:rPr lang="en-US" sz="1400" b="0" i="0" dirty="0">
                <a:latin typeface="Verdana" pitchFamily="34" charset="0"/>
                <a:ea typeface="Verdana" pitchFamily="34" charset="0"/>
                <a:cs typeface="Verdana" pitchFamily="34" charset="0"/>
              </a:rPr>
              <a:t>keys are considered insecure or weak, but the </a:t>
            </a:r>
            <a:r>
              <a:rPr lang="en-US" sz="1400" b="0" i="0" dirty="0">
                <a:ln>
                  <a:solidFill>
                    <a:srgbClr val="0000FF"/>
                  </a:solidFill>
                </a:ln>
                <a:latin typeface="Verdana" pitchFamily="34" charset="0"/>
                <a:ea typeface="Verdana" pitchFamily="34" charset="0"/>
                <a:cs typeface="Verdana" pitchFamily="34" charset="0"/>
              </a:rPr>
              <a:t>768-bit</a:t>
            </a:r>
            <a:r>
              <a:rPr lang="en-US" sz="1400" b="0" i="0" dirty="0">
                <a:latin typeface="Verdana" pitchFamily="34" charset="0"/>
                <a:ea typeface="Verdana" pitchFamily="34" charset="0"/>
                <a:cs typeface="Verdana" pitchFamily="34" charset="0"/>
              </a:rPr>
              <a:t> keys are secure from everything but the National Security Administration (NSA).</a:t>
            </a:r>
          </a:p>
          <a:p>
            <a:pPr marL="1147763" lvl="1" indent="-457200" algn="just">
              <a:spcBef>
                <a:spcPts val="600"/>
              </a:spcBef>
              <a:spcAft>
                <a:spcPts val="600"/>
              </a:spcAft>
              <a:buFont typeface="Wingdings" panose="05000000000000000000" pitchFamily="2" charset="2"/>
              <a:buChar char="v"/>
              <a:tabLst>
                <a:tab pos="914400" algn="l"/>
              </a:tabLst>
            </a:pPr>
            <a:r>
              <a:rPr lang="en-US" sz="1400" b="0" i="0" dirty="0">
                <a:latin typeface="Verdana" pitchFamily="34" charset="0"/>
                <a:ea typeface="Verdana" pitchFamily="34" charset="0"/>
                <a:cs typeface="Verdana" pitchFamily="34" charset="0"/>
              </a:rPr>
              <a:t>The </a:t>
            </a:r>
            <a:r>
              <a:rPr lang="en-US" sz="1400" b="0" i="0" dirty="0">
                <a:ln>
                  <a:solidFill>
                    <a:srgbClr val="0000FF"/>
                  </a:solidFill>
                </a:ln>
                <a:latin typeface="Verdana" pitchFamily="34" charset="0"/>
                <a:ea typeface="Verdana" pitchFamily="34" charset="0"/>
                <a:cs typeface="Verdana" pitchFamily="34" charset="0"/>
              </a:rPr>
              <a:t>1024-bit</a:t>
            </a:r>
            <a:r>
              <a:rPr lang="en-US" sz="1400" b="0" i="0" dirty="0">
                <a:latin typeface="Verdana" pitchFamily="34" charset="0"/>
                <a:ea typeface="Verdana" pitchFamily="34" charset="0"/>
                <a:cs typeface="Verdana" pitchFamily="34" charset="0"/>
              </a:rPr>
              <a:t> keys are secure from everything virtually.</a:t>
            </a:r>
          </a:p>
          <a:p>
            <a:pPr lvl="1" indent="-457200" algn="just">
              <a:spcBef>
                <a:spcPts val="600"/>
              </a:spcBef>
              <a:spcAft>
                <a:spcPts val="600"/>
              </a:spcAft>
              <a:buFont typeface="Wingdings" pitchFamily="2" charset="2"/>
              <a:buChar char="Ø"/>
              <a:tabLst>
                <a:tab pos="914400" algn="l"/>
              </a:tabLst>
            </a:pPr>
            <a:r>
              <a:rPr lang="en-US" sz="1700" b="0" i="0" dirty="0">
                <a:ln>
                  <a:solidFill>
                    <a:srgbClr val="FF0000"/>
                  </a:solidFill>
                </a:ln>
                <a:latin typeface="Verdana" pitchFamily="34" charset="0"/>
                <a:ea typeface="Verdana" pitchFamily="34" charset="0"/>
                <a:cs typeface="Verdana" pitchFamily="34" charset="0"/>
              </a:rPr>
              <a:t>RSA is embedded in major products </a:t>
            </a:r>
            <a:r>
              <a:rPr lang="en-US" sz="1700" b="0" i="0" dirty="0">
                <a:latin typeface="Verdana" pitchFamily="34" charset="0"/>
                <a:ea typeface="Verdana" pitchFamily="34" charset="0"/>
                <a:cs typeface="Verdana" pitchFamily="34" charset="0"/>
              </a:rPr>
              <a:t>such as Windows, Netscape Navigator etc.</a:t>
            </a:r>
          </a:p>
        </p:txBody>
      </p:sp>
      <p:sp>
        <p:nvSpPr>
          <p:cNvPr id="9220" name="Rectangle 11"/>
          <p:cNvSpPr>
            <a:spLocks noChangeArrowheads="1"/>
          </p:cNvSpPr>
          <p:nvPr/>
        </p:nvSpPr>
        <p:spPr bwMode="auto">
          <a:xfrm>
            <a:off x="0" y="0"/>
            <a:ext cx="9144000" cy="5238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2800" i="0">
                <a:latin typeface="Arial" charset="0"/>
              </a:rPr>
              <a:t>RSA Cryptosystem</a:t>
            </a:r>
          </a:p>
        </p:txBody>
      </p:sp>
      <p:sp>
        <p:nvSpPr>
          <p:cNvPr id="5" name="Slide Number Placeholder 4"/>
          <p:cNvSpPr>
            <a:spLocks noGrp="1"/>
          </p:cNvSpPr>
          <p:nvPr>
            <p:ph type="sldNum" sz="quarter" idx="10"/>
          </p:nvPr>
        </p:nvSpPr>
        <p:spPr/>
        <p:txBody>
          <a:bodyPr/>
          <a:lstStyle/>
          <a:p>
            <a:r>
              <a:rPr lang="en-US" smtClean="0"/>
              <a:t>Slide- </a:t>
            </a:r>
            <a:fld id="{F7A995B4-187C-475F-9050-705EE2E66F48}" type="slidenum">
              <a:rPr lang="en-US" smtClean="0"/>
              <a:pPr/>
              <a:t>58</a:t>
            </a:fld>
            <a:endParaRPr lang="en-US" dirty="0"/>
          </a:p>
        </p:txBody>
      </p:sp>
    </p:spTree>
    <p:extLst>
      <p:ext uri="{BB962C8B-B14F-4D97-AF65-F5344CB8AC3E}">
        <p14:creationId xmlns:p14="http://schemas.microsoft.com/office/powerpoint/2010/main" val="83828647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14"/>
          <p:cNvSpPr>
            <a:spLocks noChangeArrowheads="1"/>
          </p:cNvSpPr>
          <p:nvPr/>
        </p:nvSpPr>
        <p:spPr bwMode="auto">
          <a:xfrm>
            <a:off x="0" y="609600"/>
            <a:ext cx="8763000" cy="5786438"/>
          </a:xfrm>
          <a:prstGeom prst="rect">
            <a:avLst/>
          </a:prstGeom>
          <a:noFill/>
          <a:ln w="9525">
            <a:noFill/>
            <a:miter lim="800000"/>
            <a:headEnd/>
            <a:tailEnd/>
          </a:ln>
        </p:spPr>
        <p:txBody>
          <a:bodyPr>
            <a:spAutoFit/>
          </a:bodyPr>
          <a:lstStyle/>
          <a:p>
            <a:pPr marL="619125" lvl="1" indent="-342900" algn="just">
              <a:spcBef>
                <a:spcPts val="400"/>
              </a:spcBef>
              <a:spcAft>
                <a:spcPts val="400"/>
              </a:spcAft>
              <a:buFont typeface="Wingdings" pitchFamily="2" charset="2"/>
              <a:buChar char="Ø"/>
              <a:tabLst>
                <a:tab pos="914400" algn="l"/>
              </a:tabLst>
              <a:defRPr/>
            </a:pPr>
            <a:r>
              <a:rPr lang="en-US" sz="1700" b="0" i="0" dirty="0">
                <a:latin typeface="Verdana" pitchFamily="34" charset="0"/>
                <a:ea typeface="Verdana" pitchFamily="34" charset="0"/>
                <a:cs typeface="Verdana" pitchFamily="34" charset="0"/>
              </a:rPr>
              <a:t>Briefly, the RSA algorithm involves multiplying two large prime </a:t>
            </a:r>
            <a:r>
              <a:rPr lang="en-US" sz="1700" b="0" i="0" dirty="0" smtClean="0">
                <a:latin typeface="Verdana" pitchFamily="34" charset="0"/>
                <a:ea typeface="Verdana" pitchFamily="34" charset="0"/>
                <a:cs typeface="Verdana" pitchFamily="34" charset="0"/>
              </a:rPr>
              <a:t>numbers </a:t>
            </a:r>
            <a:r>
              <a:rPr lang="en-US" sz="1700" i="0" dirty="0" smtClean="0">
                <a:ln>
                  <a:solidFill>
                    <a:srgbClr val="00B050"/>
                  </a:solidFill>
                </a:ln>
                <a:latin typeface="Verdana" pitchFamily="34" charset="0"/>
                <a:ea typeface="Verdana" pitchFamily="34" charset="0"/>
                <a:cs typeface="Verdana" pitchFamily="34" charset="0"/>
              </a:rPr>
              <a:t>P</a:t>
            </a:r>
            <a:r>
              <a:rPr lang="en-US" sz="1700" b="0" i="0" dirty="0" smtClean="0">
                <a:latin typeface="Verdana" pitchFamily="34" charset="0"/>
                <a:ea typeface="Verdana" pitchFamily="34" charset="0"/>
                <a:cs typeface="Verdana" pitchFamily="34" charset="0"/>
              </a:rPr>
              <a:t> and </a:t>
            </a:r>
            <a:r>
              <a:rPr lang="en-US" sz="1700" i="0" dirty="0" smtClean="0">
                <a:ln>
                  <a:solidFill>
                    <a:srgbClr val="00B050"/>
                  </a:solidFill>
                </a:ln>
                <a:latin typeface="Verdana" pitchFamily="34" charset="0"/>
                <a:ea typeface="Verdana" pitchFamily="34" charset="0"/>
                <a:cs typeface="Verdana" pitchFamily="34" charset="0"/>
              </a:rPr>
              <a:t>Q</a:t>
            </a:r>
            <a:r>
              <a:rPr lang="en-US" sz="1700" b="0" i="0" dirty="0" smtClean="0">
                <a:latin typeface="Verdana" pitchFamily="34" charset="0"/>
                <a:ea typeface="Verdana" pitchFamily="34" charset="0"/>
                <a:cs typeface="Verdana" pitchFamily="34" charset="0"/>
              </a:rPr>
              <a:t> </a:t>
            </a:r>
            <a:r>
              <a:rPr lang="en-US" sz="1700" b="0" i="0" dirty="0">
                <a:latin typeface="Verdana" pitchFamily="34" charset="0"/>
                <a:ea typeface="Verdana" pitchFamily="34" charset="0"/>
                <a:cs typeface="Verdana" pitchFamily="34" charset="0"/>
              </a:rPr>
              <a:t>and through additional operations deriving a set of two numbers </a:t>
            </a:r>
            <a:r>
              <a:rPr lang="en-US" sz="1700" dirty="0">
                <a:solidFill>
                  <a:srgbClr val="FF0000"/>
                </a:solidFill>
                <a:latin typeface="Verdana" pitchFamily="34" charset="0"/>
                <a:ea typeface="Verdana" pitchFamily="34" charset="0"/>
                <a:cs typeface="Verdana" pitchFamily="34" charset="0"/>
              </a:rPr>
              <a:t>e</a:t>
            </a:r>
            <a:r>
              <a:rPr lang="en-US" sz="1700" b="0" i="0" dirty="0">
                <a:latin typeface="Verdana" pitchFamily="34" charset="0"/>
                <a:ea typeface="Verdana" pitchFamily="34" charset="0"/>
                <a:cs typeface="Verdana" pitchFamily="34" charset="0"/>
              </a:rPr>
              <a:t> and </a:t>
            </a:r>
            <a:r>
              <a:rPr lang="en-US" sz="1700" dirty="0">
                <a:solidFill>
                  <a:srgbClr val="FF0000"/>
                </a:solidFill>
                <a:latin typeface="Verdana" pitchFamily="34" charset="0"/>
                <a:ea typeface="Verdana" pitchFamily="34" charset="0"/>
                <a:cs typeface="Verdana" pitchFamily="34" charset="0"/>
              </a:rPr>
              <a:t>d</a:t>
            </a:r>
            <a:r>
              <a:rPr lang="en-US" sz="1700" b="0" i="0" dirty="0">
                <a:latin typeface="Verdana" pitchFamily="34" charset="0"/>
                <a:ea typeface="Verdana" pitchFamily="34" charset="0"/>
                <a:cs typeface="Verdana" pitchFamily="34" charset="0"/>
              </a:rPr>
              <a:t> where </a:t>
            </a:r>
            <a:r>
              <a:rPr lang="en-US" sz="1700" dirty="0">
                <a:solidFill>
                  <a:srgbClr val="3333FF"/>
                </a:solidFill>
                <a:latin typeface="Verdana" pitchFamily="34" charset="0"/>
                <a:ea typeface="Verdana" pitchFamily="34" charset="0"/>
                <a:cs typeface="Verdana" pitchFamily="34" charset="0"/>
              </a:rPr>
              <a:t>e</a:t>
            </a:r>
            <a:r>
              <a:rPr lang="en-US" sz="1700" b="0" i="0" dirty="0">
                <a:latin typeface="Verdana" pitchFamily="34" charset="0"/>
                <a:ea typeface="Verdana" pitchFamily="34" charset="0"/>
                <a:cs typeface="Verdana" pitchFamily="34" charset="0"/>
              </a:rPr>
              <a:t> is the public key and </a:t>
            </a:r>
            <a:r>
              <a:rPr lang="en-US" sz="1700" dirty="0">
                <a:solidFill>
                  <a:srgbClr val="3333FF"/>
                </a:solidFill>
                <a:latin typeface="Verdana" pitchFamily="34" charset="0"/>
                <a:ea typeface="Verdana" pitchFamily="34" charset="0"/>
                <a:cs typeface="Verdana" pitchFamily="34" charset="0"/>
              </a:rPr>
              <a:t>d</a:t>
            </a:r>
            <a:r>
              <a:rPr lang="en-US" sz="1700" b="0" i="0" dirty="0">
                <a:latin typeface="Verdana" pitchFamily="34" charset="0"/>
                <a:ea typeface="Verdana" pitchFamily="34" charset="0"/>
                <a:cs typeface="Verdana" pitchFamily="34" charset="0"/>
              </a:rPr>
              <a:t> is the private key. </a:t>
            </a:r>
          </a:p>
          <a:p>
            <a:pPr marL="619125" lvl="1" indent="-342900" algn="just">
              <a:spcBef>
                <a:spcPts val="400"/>
              </a:spcBef>
              <a:spcAft>
                <a:spcPts val="400"/>
              </a:spcAft>
              <a:buFont typeface="Wingdings" pitchFamily="2" charset="2"/>
              <a:buChar char="Ø"/>
              <a:tabLst>
                <a:tab pos="914400" algn="l"/>
              </a:tabLst>
              <a:defRPr/>
            </a:pPr>
            <a:r>
              <a:rPr lang="en-US" sz="1700" b="0" i="0" dirty="0">
                <a:latin typeface="Verdana" pitchFamily="34" charset="0"/>
                <a:ea typeface="Verdana" pitchFamily="34" charset="0"/>
                <a:cs typeface="Verdana" pitchFamily="34" charset="0"/>
              </a:rPr>
              <a:t>Once the keys have been developed, the </a:t>
            </a:r>
            <a:r>
              <a:rPr lang="en-US" sz="1700" b="0" i="0" dirty="0">
                <a:solidFill>
                  <a:srgbClr val="3333FF"/>
                </a:solidFill>
                <a:latin typeface="Verdana" pitchFamily="34" charset="0"/>
                <a:ea typeface="Verdana" pitchFamily="34" charset="0"/>
                <a:cs typeface="Verdana" pitchFamily="34" charset="0"/>
              </a:rPr>
              <a:t>original prime numbers are no longer important</a:t>
            </a:r>
            <a:r>
              <a:rPr lang="en-US" sz="1700" b="0" i="0" dirty="0">
                <a:latin typeface="Verdana" pitchFamily="34" charset="0"/>
                <a:ea typeface="Verdana" pitchFamily="34" charset="0"/>
                <a:cs typeface="Verdana" pitchFamily="34" charset="0"/>
              </a:rPr>
              <a:t> and </a:t>
            </a:r>
            <a:r>
              <a:rPr lang="en-US" sz="1700" b="0" i="0" dirty="0">
                <a:solidFill>
                  <a:srgbClr val="FF0000"/>
                </a:solidFill>
                <a:latin typeface="Verdana" pitchFamily="34" charset="0"/>
                <a:ea typeface="Verdana" pitchFamily="34" charset="0"/>
                <a:cs typeface="Verdana" pitchFamily="34" charset="0"/>
              </a:rPr>
              <a:t>can be discarded</a:t>
            </a:r>
            <a:r>
              <a:rPr lang="en-US" sz="1700" b="0" i="0" dirty="0">
                <a:latin typeface="Verdana" pitchFamily="34" charset="0"/>
                <a:ea typeface="Verdana" pitchFamily="34" charset="0"/>
                <a:cs typeface="Verdana" pitchFamily="34" charset="0"/>
              </a:rPr>
              <a:t>. Both the public and the private keys are needed for encryption /decryption but only the owner of a private key ever needs to know it. Using the RSA system, the private key never needs to be sent across the Internet.</a:t>
            </a:r>
          </a:p>
          <a:p>
            <a:pPr marL="619125" lvl="1" indent="-342900" algn="just">
              <a:spcBef>
                <a:spcPts val="400"/>
              </a:spcBef>
              <a:spcAft>
                <a:spcPts val="400"/>
              </a:spcAft>
              <a:buFont typeface="Wingdings" pitchFamily="2" charset="2"/>
              <a:buChar char="Ø"/>
              <a:tabLst>
                <a:tab pos="914400" algn="l"/>
              </a:tabLst>
              <a:defRPr/>
            </a:pPr>
            <a:r>
              <a:rPr lang="en-US" sz="1700" b="0" i="0" dirty="0">
                <a:latin typeface="Verdana" pitchFamily="34" charset="0"/>
                <a:ea typeface="Verdana" pitchFamily="34" charset="0"/>
                <a:cs typeface="Verdana" pitchFamily="34" charset="0"/>
              </a:rPr>
              <a:t>Anyone can use the public key to encrypt a message. But the message can be decrypted only by the owner of the private key.</a:t>
            </a:r>
          </a:p>
          <a:p>
            <a:pPr marL="1374775" lvl="1" indent="-342900" algn="just">
              <a:spcBef>
                <a:spcPts val="400"/>
              </a:spcBef>
              <a:spcAft>
                <a:spcPts val="400"/>
              </a:spcAft>
              <a:buFont typeface="Wingdings" pitchFamily="2" charset="2"/>
              <a:buChar char="q"/>
              <a:defRPr/>
            </a:pPr>
            <a:r>
              <a:rPr lang="en-US" sz="1500" b="0" i="0" dirty="0">
                <a:latin typeface="Verdana" pitchFamily="34" charset="0"/>
                <a:ea typeface="Verdana" pitchFamily="34" charset="0"/>
                <a:cs typeface="Verdana" pitchFamily="34" charset="0"/>
              </a:rPr>
              <a:t>Thus, if Alice wants to send a message to Bob, she can find out Bob’s public key (but not his private key) from a central administrator. </a:t>
            </a:r>
          </a:p>
          <a:p>
            <a:pPr marL="1374775" lvl="1" indent="-342900" algn="just">
              <a:spcBef>
                <a:spcPts val="400"/>
              </a:spcBef>
              <a:spcAft>
                <a:spcPts val="400"/>
              </a:spcAft>
              <a:buFont typeface="Wingdings" pitchFamily="2" charset="2"/>
              <a:buChar char="q"/>
              <a:defRPr/>
            </a:pPr>
            <a:r>
              <a:rPr lang="en-US" sz="1500" b="0" i="0" dirty="0">
                <a:latin typeface="Verdana" pitchFamily="34" charset="0"/>
                <a:ea typeface="Verdana" pitchFamily="34" charset="0"/>
                <a:cs typeface="Verdana" pitchFamily="34" charset="0"/>
              </a:rPr>
              <a:t>After getting the public key of Bob, Alice then encrypt the message using Bob’s public key and sends the encrypted message to Bob.</a:t>
            </a:r>
          </a:p>
          <a:p>
            <a:pPr marL="1374775" lvl="1" indent="-342900" algn="just">
              <a:spcBef>
                <a:spcPts val="400"/>
              </a:spcBef>
              <a:spcAft>
                <a:spcPts val="400"/>
              </a:spcAft>
              <a:buFont typeface="Wingdings" pitchFamily="2" charset="2"/>
              <a:buChar char="q"/>
              <a:defRPr/>
            </a:pPr>
            <a:r>
              <a:rPr lang="en-US" sz="1500" b="0" i="0" dirty="0">
                <a:latin typeface="Verdana" pitchFamily="34" charset="0"/>
                <a:ea typeface="Verdana" pitchFamily="34" charset="0"/>
                <a:cs typeface="Verdana" pitchFamily="34" charset="0"/>
              </a:rPr>
              <a:t>When Bob receives it, he decrypts it with his private key. </a:t>
            </a:r>
          </a:p>
          <a:p>
            <a:pPr marL="619125" lvl="1" indent="-342900" algn="just">
              <a:spcBef>
                <a:spcPts val="400"/>
              </a:spcBef>
              <a:spcAft>
                <a:spcPts val="400"/>
              </a:spcAft>
              <a:buFont typeface="Wingdings" pitchFamily="2" charset="2"/>
              <a:buChar char="Ø"/>
              <a:tabLst>
                <a:tab pos="914400" algn="l"/>
              </a:tabLst>
              <a:defRPr/>
            </a:pPr>
            <a:r>
              <a:rPr lang="en-US" sz="1700" b="0" i="0" dirty="0">
                <a:latin typeface="Verdana" pitchFamily="34" charset="0"/>
                <a:ea typeface="Verdana" pitchFamily="34" charset="0"/>
                <a:cs typeface="Verdana" pitchFamily="34" charset="0"/>
              </a:rPr>
              <a:t>In addition to encrypting messages (which ensures privacy), Bob can authenticate himself to Alice (so Alice  knows that it is really Bob who sent the message) by using Bob’s private key to encrypt a digital certificate. When Alice receives it, she can use Bob’s public key to decrypt it.</a:t>
            </a:r>
          </a:p>
        </p:txBody>
      </p:sp>
      <p:sp>
        <p:nvSpPr>
          <p:cNvPr id="11268" name="Rectangle 11"/>
          <p:cNvSpPr>
            <a:spLocks noChangeArrowheads="1"/>
          </p:cNvSpPr>
          <p:nvPr/>
        </p:nvSpPr>
        <p:spPr bwMode="auto">
          <a:xfrm>
            <a:off x="0" y="0"/>
            <a:ext cx="9144000" cy="5238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US" altLang="en-US" sz="2800" i="0">
                <a:latin typeface="Arial" charset="0"/>
              </a:rPr>
              <a:t>How the RSA Cryptosystem Works?</a:t>
            </a:r>
          </a:p>
        </p:txBody>
      </p:sp>
      <p:sp>
        <p:nvSpPr>
          <p:cNvPr id="5" name="Slide Number Placeholder 4"/>
          <p:cNvSpPr>
            <a:spLocks noGrp="1"/>
          </p:cNvSpPr>
          <p:nvPr>
            <p:ph type="sldNum" sz="quarter" idx="10"/>
          </p:nvPr>
        </p:nvSpPr>
        <p:spPr/>
        <p:txBody>
          <a:bodyPr/>
          <a:lstStyle/>
          <a:p>
            <a:pPr algn="just"/>
            <a:r>
              <a:rPr lang="en-US" smtClean="0"/>
              <a:t>Slide- </a:t>
            </a:r>
            <a:fld id="{F7A995B4-187C-475F-9050-705EE2E66F48}" type="slidenum">
              <a:rPr lang="en-US" smtClean="0"/>
              <a:pPr algn="just"/>
              <a:t>59</a:t>
            </a:fld>
            <a:endParaRPr lang="en-US" dirty="0"/>
          </a:p>
        </p:txBody>
      </p:sp>
    </p:spTree>
    <p:extLst>
      <p:ext uri="{BB962C8B-B14F-4D97-AF65-F5344CB8AC3E}">
        <p14:creationId xmlns:p14="http://schemas.microsoft.com/office/powerpoint/2010/main" val="5760318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11"/>
          <p:cNvSpPr>
            <a:spLocks noChangeArrowheads="1"/>
          </p:cNvSpPr>
          <p:nvPr/>
        </p:nvSpPr>
        <p:spPr bwMode="auto">
          <a:xfrm>
            <a:off x="0" y="0"/>
            <a:ext cx="9144000"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2000">
                <a:latin typeface="Verdana" pitchFamily="34" charset="0"/>
                <a:ea typeface="Verdana" pitchFamily="34" charset="0"/>
                <a:cs typeface="Verdana" pitchFamily="34" charset="0"/>
              </a:rPr>
              <a:t>Components of a Modern Block Ciphers (continued…):</a:t>
            </a:r>
          </a:p>
        </p:txBody>
      </p:sp>
      <p:sp>
        <p:nvSpPr>
          <p:cNvPr id="16388" name="Rectangle 11"/>
          <p:cNvSpPr>
            <a:spLocks noChangeArrowheads="1"/>
          </p:cNvSpPr>
          <p:nvPr/>
        </p:nvSpPr>
        <p:spPr bwMode="auto">
          <a:xfrm>
            <a:off x="76200" y="590550"/>
            <a:ext cx="8839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marL="457200" indent="-457200" algn="just">
              <a:spcBef>
                <a:spcPts val="600"/>
              </a:spcBef>
              <a:spcAft>
                <a:spcPts val="600"/>
              </a:spcAft>
              <a:tabLst>
                <a:tab pos="685800" algn="l"/>
              </a:tabLst>
            </a:pPr>
            <a:r>
              <a:rPr lang="en-US" sz="1700">
                <a:solidFill>
                  <a:srgbClr val="FF0000"/>
                </a:solidFill>
                <a:latin typeface="Verdana" pitchFamily="34" charset="0"/>
                <a:ea typeface="Verdana" pitchFamily="34" charset="0"/>
                <a:cs typeface="Verdana" pitchFamily="34" charset="0"/>
              </a:rPr>
              <a:t>Compression P-Boxes:</a:t>
            </a:r>
          </a:p>
          <a:p>
            <a:pPr marL="457200" indent="-457200" algn="just">
              <a:spcBef>
                <a:spcPts val="600"/>
              </a:spcBef>
              <a:spcAft>
                <a:spcPts val="600"/>
              </a:spcAft>
              <a:buFont typeface="Wingdings" pitchFamily="2" charset="2"/>
              <a:buChar char="Ø"/>
              <a:tabLst>
                <a:tab pos="685800" algn="l"/>
              </a:tabLst>
            </a:pPr>
            <a:r>
              <a:rPr lang="en-US" sz="1700" b="0">
                <a:latin typeface="Verdana" pitchFamily="34" charset="0"/>
                <a:ea typeface="Verdana" pitchFamily="34" charset="0"/>
                <a:cs typeface="Verdana" pitchFamily="34" charset="0"/>
              </a:rPr>
              <a:t>A compression P-box is a P-box with </a:t>
            </a:r>
            <a:r>
              <a:rPr lang="en-US" sz="1700" i="1">
                <a:latin typeface="Verdana" pitchFamily="34" charset="0"/>
                <a:ea typeface="Verdana" pitchFamily="34" charset="0"/>
                <a:cs typeface="Verdana" pitchFamily="34" charset="0"/>
              </a:rPr>
              <a:t>n</a:t>
            </a:r>
            <a:r>
              <a:rPr lang="en-US" sz="1700" b="0">
                <a:latin typeface="Verdana" pitchFamily="34" charset="0"/>
                <a:ea typeface="Verdana" pitchFamily="34" charset="0"/>
                <a:cs typeface="Verdana" pitchFamily="34" charset="0"/>
              </a:rPr>
              <a:t> inputs and </a:t>
            </a:r>
            <a:r>
              <a:rPr lang="en-US" sz="1700" i="1">
                <a:latin typeface="Verdana" pitchFamily="34" charset="0"/>
                <a:ea typeface="Verdana" pitchFamily="34" charset="0"/>
                <a:cs typeface="Verdana" pitchFamily="34" charset="0"/>
              </a:rPr>
              <a:t>m</a:t>
            </a:r>
            <a:r>
              <a:rPr lang="en-US" sz="1700" b="0">
                <a:latin typeface="Verdana" pitchFamily="34" charset="0"/>
                <a:ea typeface="Verdana" pitchFamily="34" charset="0"/>
                <a:cs typeface="Verdana" pitchFamily="34" charset="0"/>
              </a:rPr>
              <a:t> outputs where </a:t>
            </a:r>
            <a:r>
              <a:rPr lang="en-US" sz="1700">
                <a:latin typeface="Verdana" pitchFamily="34" charset="0"/>
                <a:ea typeface="Verdana" pitchFamily="34" charset="0"/>
                <a:cs typeface="Verdana" pitchFamily="34" charset="0"/>
              </a:rPr>
              <a:t>m&lt;n</a:t>
            </a:r>
            <a:r>
              <a:rPr lang="en-US" sz="1700" b="0">
                <a:latin typeface="Verdana" pitchFamily="34" charset="0"/>
                <a:ea typeface="Verdana" pitchFamily="34" charset="0"/>
                <a:cs typeface="Verdana" pitchFamily="34" charset="0"/>
              </a:rPr>
              <a:t>. </a:t>
            </a:r>
          </a:p>
          <a:p>
            <a:pPr marL="457200" indent="-457200" algn="just">
              <a:spcBef>
                <a:spcPts val="600"/>
              </a:spcBef>
              <a:spcAft>
                <a:spcPts val="600"/>
              </a:spcAft>
              <a:buFont typeface="Wingdings" pitchFamily="2" charset="2"/>
              <a:buChar char="Ø"/>
              <a:tabLst>
                <a:tab pos="685800" algn="l"/>
              </a:tabLst>
            </a:pPr>
            <a:r>
              <a:rPr lang="en-US" sz="1700" b="0">
                <a:latin typeface="Verdana" pitchFamily="34" charset="0"/>
                <a:ea typeface="Verdana" pitchFamily="34" charset="0"/>
                <a:cs typeface="Verdana" pitchFamily="34" charset="0"/>
              </a:rPr>
              <a:t>Some of the inputs are blocked and do not reach the output.</a:t>
            </a:r>
          </a:p>
          <a:p>
            <a:pPr marL="457200" indent="-457200" algn="just">
              <a:spcBef>
                <a:spcPts val="600"/>
              </a:spcBef>
              <a:spcAft>
                <a:spcPts val="600"/>
              </a:spcAft>
              <a:buFont typeface="Wingdings" pitchFamily="2" charset="2"/>
              <a:buChar char="Ø"/>
              <a:tabLst>
                <a:tab pos="685800" algn="l"/>
              </a:tabLst>
            </a:pPr>
            <a:r>
              <a:rPr lang="en-US" sz="1700" b="0">
                <a:latin typeface="Verdana" pitchFamily="34" charset="0"/>
                <a:ea typeface="Verdana" pitchFamily="34" charset="0"/>
                <a:cs typeface="Verdana" pitchFamily="34" charset="0"/>
              </a:rPr>
              <a:t>Figure below shows a 5 x 3 compression P-box.</a:t>
            </a:r>
          </a:p>
        </p:txBody>
      </p:sp>
      <p:sp>
        <p:nvSpPr>
          <p:cNvPr id="16389" name="Rectangle 8"/>
          <p:cNvSpPr>
            <a:spLocks noChangeArrowheads="1"/>
          </p:cNvSpPr>
          <p:nvPr/>
        </p:nvSpPr>
        <p:spPr bwMode="auto">
          <a:xfrm>
            <a:off x="2438400" y="4065588"/>
            <a:ext cx="403860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700">
                <a:solidFill>
                  <a:schemeClr val="folHlink"/>
                </a:solidFill>
                <a:latin typeface="Verdana" pitchFamily="34" charset="0"/>
                <a:ea typeface="Verdana" pitchFamily="34" charset="0"/>
                <a:cs typeface="Verdana" pitchFamily="34" charset="0"/>
              </a:rPr>
              <a:t>Figure: </a:t>
            </a:r>
            <a:r>
              <a:rPr lang="en-US" sz="1700" b="0">
                <a:latin typeface="Verdana" pitchFamily="34" charset="0"/>
                <a:ea typeface="Verdana" pitchFamily="34" charset="0"/>
                <a:cs typeface="Verdana" pitchFamily="34" charset="0"/>
              </a:rPr>
              <a:t>A 5x3 Compression P-box</a:t>
            </a:r>
          </a:p>
        </p:txBody>
      </p:sp>
      <p:pic>
        <p:nvPicPr>
          <p:cNvPr id="163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2343150"/>
            <a:ext cx="340995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1" name="Rectangle 11"/>
          <p:cNvSpPr>
            <a:spLocks noChangeArrowheads="1"/>
          </p:cNvSpPr>
          <p:nvPr/>
        </p:nvSpPr>
        <p:spPr bwMode="auto">
          <a:xfrm>
            <a:off x="76200" y="4760913"/>
            <a:ext cx="8839200"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marL="457200" indent="-457200" algn="just">
              <a:spcBef>
                <a:spcPts val="600"/>
              </a:spcBef>
              <a:spcAft>
                <a:spcPts val="600"/>
              </a:spcAft>
              <a:buFont typeface="Wingdings" pitchFamily="2" charset="2"/>
              <a:buChar char="Ø"/>
              <a:tabLst>
                <a:tab pos="685800" algn="l"/>
              </a:tabLst>
            </a:pPr>
            <a:r>
              <a:rPr lang="en-US" sz="1700" b="0">
                <a:latin typeface="Verdana" pitchFamily="34" charset="0"/>
                <a:ea typeface="Verdana" pitchFamily="34" charset="0"/>
                <a:cs typeface="Verdana" pitchFamily="34" charset="0"/>
              </a:rPr>
              <a:t>The compression P-boxes used in modem block ciphers are keyless normally, where a permutation table shows the rules for transposing bits.</a:t>
            </a:r>
          </a:p>
          <a:p>
            <a:pPr marL="457200" indent="-457200" algn="just">
              <a:spcBef>
                <a:spcPts val="600"/>
              </a:spcBef>
              <a:spcAft>
                <a:spcPts val="600"/>
              </a:spcAft>
              <a:buFont typeface="Wingdings" pitchFamily="2" charset="2"/>
              <a:buChar char="Ø"/>
              <a:tabLst>
                <a:tab pos="685800" algn="l"/>
              </a:tabLst>
            </a:pPr>
            <a:r>
              <a:rPr lang="en-US" sz="1700" b="0">
                <a:latin typeface="Verdana" pitchFamily="34" charset="0"/>
                <a:ea typeface="Verdana" pitchFamily="34" charset="0"/>
                <a:cs typeface="Verdana" pitchFamily="34" charset="0"/>
              </a:rPr>
              <a:t>Compression P-boxes are used when we need to permute bits and the same time decrease the number of bits for the next stage of encryption/decryption.</a:t>
            </a:r>
          </a:p>
        </p:txBody>
      </p:sp>
      <p:sp>
        <p:nvSpPr>
          <p:cNvPr id="2" name="Slide Number Placeholder 1"/>
          <p:cNvSpPr>
            <a:spLocks noGrp="1"/>
          </p:cNvSpPr>
          <p:nvPr>
            <p:ph type="sldNum" sz="quarter" idx="10"/>
          </p:nvPr>
        </p:nvSpPr>
        <p:spPr/>
        <p:txBody>
          <a:bodyPr/>
          <a:lstStyle/>
          <a:p>
            <a:pPr>
              <a:defRPr/>
            </a:pPr>
            <a:r>
              <a:rPr lang="en-US" smtClean="0">
                <a:solidFill>
                  <a:srgbClr val="0000FF"/>
                </a:solidFill>
              </a:rPr>
              <a:t>Slide-</a:t>
            </a:r>
            <a:fld id="{89CDD838-E7E1-4729-B91C-65DBF479667D}" type="slidenum">
              <a:rPr lang="en-US" smtClean="0"/>
              <a:pPr>
                <a:defRPr/>
              </a:pPr>
              <a:t>6</a:t>
            </a:fld>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14"/>
          <p:cNvSpPr>
            <a:spLocks noChangeArrowheads="1"/>
          </p:cNvSpPr>
          <p:nvPr/>
        </p:nvSpPr>
        <p:spPr bwMode="auto">
          <a:xfrm>
            <a:off x="0" y="609600"/>
            <a:ext cx="8763000" cy="2859088"/>
          </a:xfrm>
          <a:prstGeom prst="rect">
            <a:avLst/>
          </a:prstGeom>
          <a:noFill/>
          <a:ln w="9525">
            <a:noFill/>
            <a:miter lim="800000"/>
            <a:headEnd/>
            <a:tailEnd/>
          </a:ln>
        </p:spPr>
        <p:txBody>
          <a:bodyPr>
            <a:spAutoFit/>
          </a:bodyPr>
          <a:lstStyle/>
          <a:p>
            <a:pPr marL="619125" lvl="1" indent="-342900">
              <a:spcBef>
                <a:spcPts val="400"/>
              </a:spcBef>
              <a:spcAft>
                <a:spcPts val="400"/>
              </a:spcAft>
              <a:buFont typeface="Wingdings" pitchFamily="2" charset="2"/>
              <a:buChar char="Ø"/>
              <a:tabLst>
                <a:tab pos="914400" algn="l"/>
              </a:tabLst>
              <a:defRPr/>
            </a:pPr>
            <a:r>
              <a:rPr lang="en-US" sz="1700" b="0" i="0" dirty="0">
                <a:latin typeface="Verdana" pitchFamily="34" charset="0"/>
                <a:ea typeface="Verdana" pitchFamily="34" charset="0"/>
                <a:cs typeface="Verdana" pitchFamily="34" charset="0"/>
              </a:rPr>
              <a:t>The RSA algorithm involves three steps:</a:t>
            </a:r>
          </a:p>
          <a:p>
            <a:pPr marL="1374775" lvl="1" indent="-342900">
              <a:spcBef>
                <a:spcPts val="400"/>
              </a:spcBef>
              <a:spcAft>
                <a:spcPts val="400"/>
              </a:spcAft>
              <a:buFont typeface="+mj-lt"/>
              <a:buAutoNum type="arabicPeriod"/>
              <a:defRPr/>
            </a:pPr>
            <a:r>
              <a:rPr lang="en-US" sz="1500" b="0" i="0" dirty="0">
                <a:ln>
                  <a:solidFill>
                    <a:srgbClr val="0000FF"/>
                  </a:solidFill>
                </a:ln>
                <a:latin typeface="Verdana" pitchFamily="34" charset="0"/>
                <a:ea typeface="Verdana" pitchFamily="34" charset="0"/>
                <a:cs typeface="Verdana" pitchFamily="34" charset="0"/>
              </a:rPr>
              <a:t>Key generation </a:t>
            </a:r>
            <a:r>
              <a:rPr lang="en-US" sz="1500" b="0" i="0" dirty="0">
                <a:latin typeface="Verdana" pitchFamily="34" charset="0"/>
                <a:ea typeface="Verdana" pitchFamily="34" charset="0"/>
                <a:cs typeface="Verdana" pitchFamily="34" charset="0"/>
              </a:rPr>
              <a:t>(Generating public and private key)</a:t>
            </a:r>
          </a:p>
          <a:p>
            <a:pPr marL="1374775" lvl="1" indent="-342900">
              <a:spcBef>
                <a:spcPts val="400"/>
              </a:spcBef>
              <a:spcAft>
                <a:spcPts val="400"/>
              </a:spcAft>
              <a:buFont typeface="+mj-lt"/>
              <a:buAutoNum type="arabicPeriod"/>
              <a:defRPr/>
            </a:pPr>
            <a:r>
              <a:rPr lang="en-US" sz="1500" b="0" i="0" dirty="0">
                <a:ln>
                  <a:solidFill>
                    <a:srgbClr val="0000FF"/>
                  </a:solidFill>
                </a:ln>
                <a:latin typeface="Verdana" pitchFamily="34" charset="0"/>
                <a:ea typeface="Verdana" pitchFamily="34" charset="0"/>
                <a:cs typeface="Verdana" pitchFamily="34" charset="0"/>
              </a:rPr>
              <a:t>Encryption</a:t>
            </a:r>
            <a:r>
              <a:rPr lang="en-US" sz="1500" b="0" i="0" dirty="0">
                <a:latin typeface="Verdana" pitchFamily="34" charset="0"/>
                <a:ea typeface="Verdana" pitchFamily="34" charset="0"/>
                <a:cs typeface="Verdana" pitchFamily="34" charset="0"/>
              </a:rPr>
              <a:t> (Encrypting the message)</a:t>
            </a:r>
          </a:p>
          <a:p>
            <a:pPr marL="1374775" lvl="1" indent="-342900">
              <a:spcBef>
                <a:spcPts val="400"/>
              </a:spcBef>
              <a:spcAft>
                <a:spcPts val="400"/>
              </a:spcAft>
              <a:buFont typeface="+mj-lt"/>
              <a:buAutoNum type="arabicPeriod"/>
              <a:defRPr/>
            </a:pPr>
            <a:r>
              <a:rPr lang="en-US" sz="1500" b="0" i="0" dirty="0">
                <a:ln>
                  <a:solidFill>
                    <a:srgbClr val="0000FF"/>
                  </a:solidFill>
                </a:ln>
                <a:latin typeface="Verdana" pitchFamily="34" charset="0"/>
                <a:ea typeface="Verdana" pitchFamily="34" charset="0"/>
                <a:cs typeface="Verdana" pitchFamily="34" charset="0"/>
              </a:rPr>
              <a:t>Decryption</a:t>
            </a:r>
            <a:r>
              <a:rPr lang="en-US" sz="1500" b="0" i="0" dirty="0">
                <a:latin typeface="Verdana" pitchFamily="34" charset="0"/>
                <a:ea typeface="Verdana" pitchFamily="34" charset="0"/>
                <a:cs typeface="Verdana" pitchFamily="34" charset="0"/>
              </a:rPr>
              <a:t> (Decrypting the message)</a:t>
            </a:r>
          </a:p>
          <a:p>
            <a:pPr marL="619125" lvl="1" indent="-342900">
              <a:spcBef>
                <a:spcPts val="600"/>
              </a:spcBef>
              <a:spcAft>
                <a:spcPts val="600"/>
              </a:spcAft>
              <a:buFont typeface="Wingdings" pitchFamily="2" charset="2"/>
              <a:buChar char="Ø"/>
              <a:tabLst>
                <a:tab pos="914400" algn="l"/>
              </a:tabLst>
              <a:defRPr/>
            </a:pPr>
            <a:r>
              <a:rPr lang="en-US" sz="1700" b="0" i="0" dirty="0">
                <a:latin typeface="Verdana" pitchFamily="34" charset="0"/>
                <a:ea typeface="Verdana" pitchFamily="34" charset="0"/>
                <a:cs typeface="Verdana" pitchFamily="34" charset="0"/>
              </a:rPr>
              <a:t>RSA involves a public key and a private key. </a:t>
            </a:r>
          </a:p>
          <a:p>
            <a:pPr marL="1374775" lvl="1" indent="-342900">
              <a:spcBef>
                <a:spcPts val="300"/>
              </a:spcBef>
              <a:spcAft>
                <a:spcPts val="300"/>
              </a:spcAft>
              <a:buFont typeface="Wingdings" pitchFamily="2" charset="2"/>
              <a:buChar char="q"/>
              <a:defRPr/>
            </a:pPr>
            <a:r>
              <a:rPr lang="en-US" sz="1500" b="0" i="0" dirty="0">
                <a:latin typeface="Verdana" pitchFamily="34" charset="0"/>
                <a:ea typeface="Verdana" pitchFamily="34" charset="0"/>
                <a:cs typeface="Verdana" pitchFamily="34" charset="0"/>
              </a:rPr>
              <a:t>The public key can be known by everyone and is used for encrypting messages.</a:t>
            </a:r>
          </a:p>
          <a:p>
            <a:pPr marL="1374775" lvl="1" indent="-342900">
              <a:spcBef>
                <a:spcPts val="300"/>
              </a:spcBef>
              <a:spcAft>
                <a:spcPts val="300"/>
              </a:spcAft>
              <a:buFont typeface="Wingdings" pitchFamily="2" charset="2"/>
              <a:buChar char="q"/>
              <a:defRPr/>
            </a:pPr>
            <a:r>
              <a:rPr lang="en-US" sz="1500" b="0" i="0" dirty="0">
                <a:latin typeface="Verdana" pitchFamily="34" charset="0"/>
                <a:ea typeface="Verdana" pitchFamily="34" charset="0"/>
                <a:cs typeface="Verdana" pitchFamily="34" charset="0"/>
              </a:rPr>
              <a:t>Messages encrypted with the public key can only be decrypted in a reasonable amount of time using the private key. </a:t>
            </a:r>
          </a:p>
        </p:txBody>
      </p:sp>
      <p:sp>
        <p:nvSpPr>
          <p:cNvPr id="13316" name="Rectangle 11"/>
          <p:cNvSpPr>
            <a:spLocks noChangeArrowheads="1"/>
          </p:cNvSpPr>
          <p:nvPr/>
        </p:nvSpPr>
        <p:spPr bwMode="auto">
          <a:xfrm>
            <a:off x="0" y="0"/>
            <a:ext cx="9144000" cy="5238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2800" i="0">
                <a:latin typeface="Arial" charset="0"/>
              </a:rPr>
              <a:t>Steps in RSA Algorithm</a:t>
            </a:r>
          </a:p>
        </p:txBody>
      </p:sp>
      <p:sp>
        <p:nvSpPr>
          <p:cNvPr id="5" name="Slide Number Placeholder 4"/>
          <p:cNvSpPr>
            <a:spLocks noGrp="1"/>
          </p:cNvSpPr>
          <p:nvPr>
            <p:ph type="sldNum" sz="quarter" idx="10"/>
          </p:nvPr>
        </p:nvSpPr>
        <p:spPr/>
        <p:txBody>
          <a:bodyPr/>
          <a:lstStyle/>
          <a:p>
            <a:r>
              <a:rPr lang="en-US" smtClean="0"/>
              <a:t>Slide- </a:t>
            </a:r>
            <a:fld id="{F7A995B4-187C-475F-9050-705EE2E66F48}" type="slidenum">
              <a:rPr lang="en-US" smtClean="0"/>
              <a:pPr/>
              <a:t>60</a:t>
            </a:fld>
            <a:endParaRPr lang="en-US" dirty="0"/>
          </a:p>
        </p:txBody>
      </p:sp>
    </p:spTree>
    <p:extLst>
      <p:ext uri="{BB962C8B-B14F-4D97-AF65-F5344CB8AC3E}">
        <p14:creationId xmlns:p14="http://schemas.microsoft.com/office/powerpoint/2010/main" val="329018846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11"/>
          <p:cNvSpPr>
            <a:spLocks noChangeArrowheads="1"/>
          </p:cNvSpPr>
          <p:nvPr/>
        </p:nvSpPr>
        <p:spPr bwMode="auto">
          <a:xfrm>
            <a:off x="0" y="0"/>
            <a:ext cx="9144000" cy="5238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2800" i="0" dirty="0">
                <a:latin typeface="Arial" charset="0"/>
              </a:rPr>
              <a:t>RSA Algorithm: </a:t>
            </a:r>
            <a:r>
              <a:rPr lang="en-US" altLang="en-US" sz="2800" i="0" dirty="0">
                <a:ln>
                  <a:solidFill>
                    <a:srgbClr val="0000FF"/>
                  </a:solidFill>
                </a:ln>
                <a:solidFill>
                  <a:srgbClr val="FF0000"/>
                </a:solidFill>
                <a:latin typeface="Arial" charset="0"/>
              </a:rPr>
              <a:t>Key Generation</a:t>
            </a:r>
          </a:p>
        </p:txBody>
      </p:sp>
      <p:sp>
        <p:nvSpPr>
          <p:cNvPr id="15364" name="Rectangle 14"/>
          <p:cNvSpPr>
            <a:spLocks noChangeArrowheads="1"/>
          </p:cNvSpPr>
          <p:nvPr/>
        </p:nvSpPr>
        <p:spPr bwMode="auto">
          <a:xfrm>
            <a:off x="0" y="555278"/>
            <a:ext cx="8839200" cy="561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619125" lvl="1" indent="-342900">
              <a:spcBef>
                <a:spcPts val="600"/>
              </a:spcBef>
              <a:spcAft>
                <a:spcPts val="600"/>
              </a:spcAft>
            </a:pPr>
            <a:r>
              <a:rPr lang="en-US" sz="1800" b="0" i="0" dirty="0">
                <a:latin typeface="Verdana" pitchFamily="34" charset="0"/>
                <a:ea typeface="Verdana" pitchFamily="34" charset="0"/>
                <a:cs typeface="Verdana" pitchFamily="34" charset="0"/>
              </a:rPr>
              <a:t>The keys for the RSA algorithm are generated by the following ways:</a:t>
            </a:r>
          </a:p>
          <a:p>
            <a:pPr marL="909638" indent="-342900">
              <a:spcBef>
                <a:spcPts val="600"/>
              </a:spcBef>
              <a:spcAft>
                <a:spcPts val="600"/>
              </a:spcAft>
              <a:buFont typeface="Tahoma" pitchFamily="34" charset="0"/>
              <a:buAutoNum type="arabicPeriod"/>
            </a:pPr>
            <a:r>
              <a:rPr lang="en-US" sz="1600" b="0" i="0" dirty="0">
                <a:latin typeface="Verdana" pitchFamily="34" charset="0"/>
                <a:ea typeface="Verdana" pitchFamily="34" charset="0"/>
                <a:cs typeface="Verdana" pitchFamily="34" charset="0"/>
              </a:rPr>
              <a:t>Choose two large and distinct prime numbers </a:t>
            </a:r>
            <a:r>
              <a:rPr lang="en-US" sz="1600" dirty="0">
                <a:solidFill>
                  <a:srgbClr val="FF0000"/>
                </a:solidFill>
                <a:latin typeface="Verdana" pitchFamily="34" charset="0"/>
                <a:ea typeface="Verdana" pitchFamily="34" charset="0"/>
                <a:cs typeface="Verdana" pitchFamily="34" charset="0"/>
              </a:rPr>
              <a:t>p</a:t>
            </a:r>
            <a:r>
              <a:rPr lang="en-US" sz="1600" b="0" i="0" dirty="0">
                <a:latin typeface="Verdana" pitchFamily="34" charset="0"/>
                <a:ea typeface="Verdana" pitchFamily="34" charset="0"/>
                <a:cs typeface="Verdana" pitchFamily="34" charset="0"/>
              </a:rPr>
              <a:t> and </a:t>
            </a:r>
            <a:r>
              <a:rPr lang="en-US" sz="1600" dirty="0">
                <a:solidFill>
                  <a:srgbClr val="FF0000"/>
                </a:solidFill>
                <a:latin typeface="Verdana" pitchFamily="34" charset="0"/>
                <a:ea typeface="Verdana" pitchFamily="34" charset="0"/>
                <a:cs typeface="Verdana" pitchFamily="34" charset="0"/>
              </a:rPr>
              <a:t>q</a:t>
            </a:r>
            <a:r>
              <a:rPr lang="en-US" sz="1600" b="0" i="0" dirty="0">
                <a:latin typeface="Verdana" pitchFamily="34" charset="0"/>
                <a:ea typeface="Verdana" pitchFamily="34" charset="0"/>
                <a:cs typeface="Verdana" pitchFamily="34" charset="0"/>
              </a:rPr>
              <a:t>.</a:t>
            </a:r>
          </a:p>
          <a:p>
            <a:pPr marL="1374775" lvl="1" indent="-342900">
              <a:spcBef>
                <a:spcPts val="600"/>
              </a:spcBef>
              <a:spcAft>
                <a:spcPts val="600"/>
              </a:spcAft>
              <a:buFont typeface="Wingdings" pitchFamily="2" charset="2"/>
              <a:buChar char="q"/>
            </a:pPr>
            <a:r>
              <a:rPr lang="en-US" sz="1200" b="0" i="0" dirty="0">
                <a:latin typeface="Verdana" pitchFamily="34" charset="0"/>
                <a:ea typeface="Verdana" pitchFamily="34" charset="0"/>
                <a:cs typeface="Verdana" pitchFamily="34" charset="0"/>
              </a:rPr>
              <a:t>For security purposes, the integers </a:t>
            </a:r>
            <a:r>
              <a:rPr lang="en-US" sz="1200" dirty="0">
                <a:solidFill>
                  <a:srgbClr val="FF0000"/>
                </a:solidFill>
                <a:latin typeface="Verdana" pitchFamily="34" charset="0"/>
                <a:ea typeface="Verdana" pitchFamily="34" charset="0"/>
                <a:cs typeface="Verdana" pitchFamily="34" charset="0"/>
              </a:rPr>
              <a:t>p</a:t>
            </a:r>
            <a:r>
              <a:rPr lang="en-US" sz="1200" b="0" i="0" dirty="0">
                <a:latin typeface="Verdana" pitchFamily="34" charset="0"/>
                <a:ea typeface="Verdana" pitchFamily="34" charset="0"/>
                <a:cs typeface="Verdana" pitchFamily="34" charset="0"/>
              </a:rPr>
              <a:t> and </a:t>
            </a:r>
            <a:r>
              <a:rPr lang="en-US" sz="1200" dirty="0">
                <a:solidFill>
                  <a:srgbClr val="FF0000"/>
                </a:solidFill>
                <a:latin typeface="Verdana" pitchFamily="34" charset="0"/>
                <a:ea typeface="Verdana" pitchFamily="34" charset="0"/>
                <a:cs typeface="Verdana" pitchFamily="34" charset="0"/>
              </a:rPr>
              <a:t>q</a:t>
            </a:r>
            <a:r>
              <a:rPr lang="en-US" sz="1200" b="0" i="0" dirty="0">
                <a:latin typeface="Verdana" pitchFamily="34" charset="0"/>
                <a:ea typeface="Verdana" pitchFamily="34" charset="0"/>
                <a:cs typeface="Verdana" pitchFamily="34" charset="0"/>
              </a:rPr>
              <a:t> should be chosen at random, and should be of similar bit-length. </a:t>
            </a:r>
          </a:p>
          <a:p>
            <a:pPr marL="1374775" lvl="1" indent="-342900">
              <a:spcBef>
                <a:spcPts val="600"/>
              </a:spcBef>
              <a:spcAft>
                <a:spcPts val="600"/>
              </a:spcAft>
              <a:buFont typeface="Wingdings" pitchFamily="2" charset="2"/>
              <a:buChar char="q"/>
            </a:pPr>
            <a:r>
              <a:rPr lang="en-US" sz="1200" b="0" i="0" dirty="0">
                <a:latin typeface="Verdana" pitchFamily="34" charset="0"/>
                <a:ea typeface="Verdana" pitchFamily="34" charset="0"/>
                <a:cs typeface="Verdana" pitchFamily="34" charset="0"/>
              </a:rPr>
              <a:t>In RSA, </a:t>
            </a:r>
            <a:r>
              <a:rPr lang="en-US" sz="1200" dirty="0">
                <a:solidFill>
                  <a:srgbClr val="00CC00"/>
                </a:solidFill>
                <a:latin typeface="Verdana" pitchFamily="34" charset="0"/>
                <a:ea typeface="Verdana" pitchFamily="34" charset="0"/>
                <a:cs typeface="Verdana" pitchFamily="34" charset="0"/>
              </a:rPr>
              <a:t>p</a:t>
            </a:r>
            <a:r>
              <a:rPr lang="en-US" sz="1200" b="0" i="0" dirty="0">
                <a:latin typeface="Verdana" pitchFamily="34" charset="0"/>
                <a:ea typeface="Verdana" pitchFamily="34" charset="0"/>
                <a:cs typeface="Verdana" pitchFamily="34" charset="0"/>
              </a:rPr>
              <a:t> and </a:t>
            </a:r>
            <a:r>
              <a:rPr lang="en-US" sz="1200" dirty="0">
                <a:solidFill>
                  <a:srgbClr val="00CC00"/>
                </a:solidFill>
                <a:latin typeface="Verdana" pitchFamily="34" charset="0"/>
                <a:ea typeface="Verdana" pitchFamily="34" charset="0"/>
                <a:cs typeface="Verdana" pitchFamily="34" charset="0"/>
              </a:rPr>
              <a:t>q</a:t>
            </a:r>
            <a:r>
              <a:rPr lang="en-US" sz="1200" b="0" i="0" dirty="0">
                <a:latin typeface="Verdana" pitchFamily="34" charset="0"/>
                <a:ea typeface="Verdana" pitchFamily="34" charset="0"/>
                <a:cs typeface="Verdana" pitchFamily="34" charset="0"/>
              </a:rPr>
              <a:t> must be at least 512 bits; </a:t>
            </a:r>
            <a:r>
              <a:rPr lang="en-US" sz="1200" dirty="0">
                <a:solidFill>
                  <a:srgbClr val="3333FF"/>
                </a:solidFill>
                <a:latin typeface="Verdana" pitchFamily="34" charset="0"/>
                <a:ea typeface="Verdana" pitchFamily="34" charset="0"/>
                <a:cs typeface="Verdana" pitchFamily="34" charset="0"/>
              </a:rPr>
              <a:t>n</a:t>
            </a:r>
            <a:r>
              <a:rPr lang="en-US" sz="1200" b="0" i="0" dirty="0">
                <a:latin typeface="Verdana" pitchFamily="34" charset="0"/>
                <a:ea typeface="Verdana" pitchFamily="34" charset="0"/>
                <a:cs typeface="Verdana" pitchFamily="34" charset="0"/>
              </a:rPr>
              <a:t> must be at least 1024 bits.</a:t>
            </a:r>
          </a:p>
          <a:p>
            <a:pPr marL="1374775" lvl="1" indent="-342900">
              <a:spcBef>
                <a:spcPts val="600"/>
              </a:spcBef>
              <a:spcAft>
                <a:spcPts val="600"/>
              </a:spcAft>
              <a:buFont typeface="Wingdings" pitchFamily="2" charset="2"/>
              <a:buChar char="q"/>
            </a:pPr>
            <a:r>
              <a:rPr lang="en-US" sz="1200" b="0" i="0" dirty="0">
                <a:latin typeface="Verdana" pitchFamily="34" charset="0"/>
                <a:ea typeface="Verdana" pitchFamily="34" charset="0"/>
                <a:cs typeface="Verdana" pitchFamily="34" charset="0"/>
              </a:rPr>
              <a:t>Prime integers can be efficiently found using a </a:t>
            </a:r>
            <a:r>
              <a:rPr lang="en-US" sz="1200" b="0" i="0" dirty="0" err="1">
                <a:latin typeface="Verdana" pitchFamily="34" charset="0"/>
                <a:ea typeface="Verdana" pitchFamily="34" charset="0"/>
                <a:cs typeface="Verdana" pitchFamily="34" charset="0"/>
              </a:rPr>
              <a:t>primality</a:t>
            </a:r>
            <a:r>
              <a:rPr lang="en-US" sz="1200" b="0" i="0" dirty="0">
                <a:latin typeface="Verdana" pitchFamily="34" charset="0"/>
                <a:ea typeface="Verdana" pitchFamily="34" charset="0"/>
                <a:cs typeface="Verdana" pitchFamily="34" charset="0"/>
              </a:rPr>
              <a:t> test.</a:t>
            </a:r>
          </a:p>
          <a:p>
            <a:pPr marL="909638" indent="-342900">
              <a:spcBef>
                <a:spcPts val="600"/>
              </a:spcBef>
              <a:spcAft>
                <a:spcPts val="600"/>
              </a:spcAft>
              <a:buFont typeface="Tahoma" pitchFamily="34" charset="0"/>
              <a:buAutoNum type="arabicPeriod"/>
            </a:pPr>
            <a:r>
              <a:rPr lang="en-US" sz="1600" b="0" i="0" dirty="0">
                <a:latin typeface="Verdana" pitchFamily="34" charset="0"/>
                <a:ea typeface="Verdana" pitchFamily="34" charset="0"/>
                <a:cs typeface="Verdana" pitchFamily="34" charset="0"/>
              </a:rPr>
              <a:t>Compute </a:t>
            </a:r>
            <a:r>
              <a:rPr lang="en-US" sz="1600" dirty="0">
                <a:solidFill>
                  <a:srgbClr val="3333FF"/>
                </a:solidFill>
                <a:latin typeface="Verdana" pitchFamily="34" charset="0"/>
                <a:ea typeface="Verdana" pitchFamily="34" charset="0"/>
                <a:cs typeface="Verdana" pitchFamily="34" charset="0"/>
              </a:rPr>
              <a:t>n</a:t>
            </a:r>
            <a:r>
              <a:rPr lang="en-US" sz="1600" b="0" i="0" dirty="0">
                <a:latin typeface="Verdana" pitchFamily="34" charset="0"/>
                <a:ea typeface="Verdana" pitchFamily="34" charset="0"/>
                <a:cs typeface="Verdana" pitchFamily="34" charset="0"/>
              </a:rPr>
              <a:t> = p * q</a:t>
            </a:r>
          </a:p>
          <a:p>
            <a:pPr marL="1374775" lvl="1" indent="-342900">
              <a:spcBef>
                <a:spcPts val="600"/>
              </a:spcBef>
              <a:spcAft>
                <a:spcPts val="600"/>
              </a:spcAft>
              <a:buFont typeface="Wingdings" pitchFamily="2" charset="2"/>
              <a:buChar char="q"/>
            </a:pPr>
            <a:r>
              <a:rPr lang="en-US" sz="1200" dirty="0">
                <a:solidFill>
                  <a:srgbClr val="FF0000"/>
                </a:solidFill>
                <a:latin typeface="Verdana" pitchFamily="34" charset="0"/>
                <a:ea typeface="Verdana" pitchFamily="34" charset="0"/>
                <a:cs typeface="Verdana" pitchFamily="34" charset="0"/>
              </a:rPr>
              <a:t>n</a:t>
            </a:r>
            <a:r>
              <a:rPr lang="en-US" sz="1200" b="0" i="0" dirty="0">
                <a:latin typeface="Verdana" pitchFamily="34" charset="0"/>
                <a:ea typeface="Verdana" pitchFamily="34" charset="0"/>
                <a:cs typeface="Verdana" pitchFamily="34" charset="0"/>
              </a:rPr>
              <a:t> is used as the </a:t>
            </a:r>
            <a:r>
              <a:rPr lang="en-US" sz="1200" b="0" i="0" dirty="0">
                <a:ln>
                  <a:solidFill>
                    <a:srgbClr val="0000FF"/>
                  </a:solidFill>
                </a:ln>
                <a:latin typeface="Verdana" pitchFamily="34" charset="0"/>
                <a:ea typeface="Verdana" pitchFamily="34" charset="0"/>
                <a:cs typeface="Verdana" pitchFamily="34" charset="0"/>
              </a:rPr>
              <a:t>modulus for both the public and private keys</a:t>
            </a:r>
            <a:r>
              <a:rPr lang="en-US" sz="1200" b="0" i="0" dirty="0">
                <a:latin typeface="Verdana" pitchFamily="34" charset="0"/>
                <a:ea typeface="Verdana" pitchFamily="34" charset="0"/>
                <a:cs typeface="Verdana" pitchFamily="34" charset="0"/>
              </a:rPr>
              <a:t>. Its length, usually expressed in bits, is the key length.</a:t>
            </a:r>
          </a:p>
          <a:p>
            <a:pPr marL="909638" indent="-342900">
              <a:spcBef>
                <a:spcPts val="600"/>
              </a:spcBef>
              <a:spcAft>
                <a:spcPts val="600"/>
              </a:spcAft>
              <a:buFont typeface="Tahoma" pitchFamily="34" charset="0"/>
              <a:buAutoNum type="arabicPeriod"/>
            </a:pPr>
            <a:r>
              <a:rPr lang="en-US" sz="1600" b="0" i="0" dirty="0">
                <a:latin typeface="Verdana" pitchFamily="34" charset="0"/>
                <a:ea typeface="Verdana" pitchFamily="34" charset="0"/>
                <a:cs typeface="Verdana" pitchFamily="34" charset="0"/>
              </a:rPr>
              <a:t>Compute the number of integers less than </a:t>
            </a:r>
            <a:r>
              <a:rPr lang="en-US" sz="1600" dirty="0">
                <a:solidFill>
                  <a:srgbClr val="3333FF"/>
                </a:solidFill>
                <a:latin typeface="Verdana" pitchFamily="34" charset="0"/>
                <a:ea typeface="Verdana" pitchFamily="34" charset="0"/>
                <a:cs typeface="Verdana" pitchFamily="34" charset="0"/>
              </a:rPr>
              <a:t>n</a:t>
            </a:r>
            <a:r>
              <a:rPr lang="en-US" sz="1600" b="0" i="0" dirty="0">
                <a:latin typeface="Verdana" pitchFamily="34" charset="0"/>
                <a:ea typeface="Verdana" pitchFamily="34" charset="0"/>
                <a:cs typeface="Verdana" pitchFamily="34" charset="0"/>
              </a:rPr>
              <a:t> that are </a:t>
            </a:r>
            <a:r>
              <a:rPr lang="en-US" sz="1600" b="0" i="0" dirty="0" err="1">
                <a:latin typeface="Verdana" pitchFamily="34" charset="0"/>
                <a:ea typeface="Verdana" pitchFamily="34" charset="0"/>
                <a:cs typeface="Verdana" pitchFamily="34" charset="0"/>
              </a:rPr>
              <a:t>coprime</a:t>
            </a:r>
            <a:r>
              <a:rPr lang="en-US" sz="1600" b="0" i="0" dirty="0">
                <a:latin typeface="Verdana" pitchFamily="34" charset="0"/>
                <a:ea typeface="Verdana" pitchFamily="34" charset="0"/>
                <a:cs typeface="Verdana" pitchFamily="34" charset="0"/>
              </a:rPr>
              <a:t> with </a:t>
            </a:r>
            <a:r>
              <a:rPr lang="en-US" sz="1600" dirty="0">
                <a:solidFill>
                  <a:srgbClr val="FF0000"/>
                </a:solidFill>
                <a:latin typeface="Verdana" pitchFamily="34" charset="0"/>
                <a:ea typeface="Verdana" pitchFamily="34" charset="0"/>
                <a:cs typeface="Verdana" pitchFamily="34" charset="0"/>
              </a:rPr>
              <a:t>n</a:t>
            </a:r>
            <a:r>
              <a:rPr lang="en-US" sz="1600" b="0" i="0" dirty="0">
                <a:latin typeface="Verdana" pitchFamily="34" charset="0"/>
                <a:ea typeface="Verdana" pitchFamily="34" charset="0"/>
                <a:cs typeface="Verdana" pitchFamily="34" charset="0"/>
              </a:rPr>
              <a:t> (otherwise known as the </a:t>
            </a:r>
            <a:r>
              <a:rPr lang="en-US" sz="1600" b="0" i="0" dirty="0" err="1">
                <a:latin typeface="Verdana" pitchFamily="34" charset="0"/>
                <a:ea typeface="Verdana" pitchFamily="34" charset="0"/>
                <a:cs typeface="Verdana" pitchFamily="34" charset="0"/>
              </a:rPr>
              <a:t>totient</a:t>
            </a:r>
            <a:r>
              <a:rPr lang="en-US" sz="1600" b="0" i="0" dirty="0">
                <a:latin typeface="Verdana" pitchFamily="34" charset="0"/>
                <a:ea typeface="Verdana" pitchFamily="34" charset="0"/>
                <a:cs typeface="Verdana" pitchFamily="34" charset="0"/>
              </a:rPr>
              <a:t> or Euler’s Phi function):</a:t>
            </a:r>
          </a:p>
          <a:p>
            <a:pPr marL="619125" lvl="1" indent="-342900" algn="ctr">
              <a:spcBef>
                <a:spcPts val="600"/>
              </a:spcBef>
              <a:spcAft>
                <a:spcPts val="600"/>
              </a:spcAft>
            </a:pPr>
            <a:r>
              <a:rPr lang="en-US" sz="1500" b="0" i="0" dirty="0">
                <a:solidFill>
                  <a:srgbClr val="FF0000"/>
                </a:solidFill>
                <a:latin typeface="Verdana" pitchFamily="34" charset="0"/>
                <a:ea typeface="Verdana" pitchFamily="34" charset="0"/>
                <a:cs typeface="Verdana" pitchFamily="34" charset="0"/>
              </a:rPr>
              <a:t>φ(n) = φ(p*q) = φ(p)* φ(q)=(p - 1) * (q – 1)</a:t>
            </a:r>
          </a:p>
          <a:p>
            <a:pPr marL="909638" indent="-342900">
              <a:spcBef>
                <a:spcPts val="600"/>
              </a:spcBef>
              <a:spcAft>
                <a:spcPts val="600"/>
              </a:spcAft>
              <a:buFont typeface="Tahoma" pitchFamily="34" charset="0"/>
              <a:buAutoNum type="arabicPeriod" startAt="4"/>
            </a:pPr>
            <a:r>
              <a:rPr lang="en-US" sz="1600" b="0" i="0" dirty="0">
                <a:latin typeface="Verdana" pitchFamily="34" charset="0"/>
                <a:ea typeface="Verdana" pitchFamily="34" charset="0"/>
                <a:cs typeface="Verdana" pitchFamily="34" charset="0"/>
              </a:rPr>
              <a:t>Choose an integer </a:t>
            </a:r>
            <a:r>
              <a:rPr lang="en-US" sz="1600" dirty="0">
                <a:solidFill>
                  <a:srgbClr val="3333FF"/>
                </a:solidFill>
                <a:latin typeface="Verdana" pitchFamily="34" charset="0"/>
                <a:ea typeface="Verdana" pitchFamily="34" charset="0"/>
                <a:cs typeface="Verdana" pitchFamily="34" charset="0"/>
              </a:rPr>
              <a:t>e</a:t>
            </a:r>
            <a:r>
              <a:rPr lang="en-US" sz="1600" b="0" i="0" dirty="0">
                <a:latin typeface="Verdana" pitchFamily="34" charset="0"/>
                <a:ea typeface="Verdana" pitchFamily="34" charset="0"/>
                <a:cs typeface="Verdana" pitchFamily="34" charset="0"/>
              </a:rPr>
              <a:t> such that </a:t>
            </a:r>
            <a:r>
              <a:rPr lang="en-US" sz="1600" i="0" dirty="0">
                <a:latin typeface="Verdana" pitchFamily="34" charset="0"/>
                <a:ea typeface="Verdana" pitchFamily="34" charset="0"/>
                <a:cs typeface="Verdana" pitchFamily="34" charset="0"/>
              </a:rPr>
              <a:t>1 &lt; </a:t>
            </a:r>
            <a:r>
              <a:rPr lang="en-US" sz="1600" i="0" dirty="0">
                <a:ln>
                  <a:solidFill>
                    <a:srgbClr val="0000FF"/>
                  </a:solidFill>
                </a:ln>
                <a:latin typeface="Verdana" pitchFamily="34" charset="0"/>
                <a:ea typeface="Verdana" pitchFamily="34" charset="0"/>
                <a:cs typeface="Verdana" pitchFamily="34" charset="0"/>
              </a:rPr>
              <a:t>e </a:t>
            </a:r>
            <a:r>
              <a:rPr lang="en-US" sz="1600" i="0" dirty="0">
                <a:latin typeface="Verdana" pitchFamily="34" charset="0"/>
                <a:ea typeface="Verdana" pitchFamily="34" charset="0"/>
                <a:cs typeface="Verdana" pitchFamily="34" charset="0"/>
              </a:rPr>
              <a:t>&lt; φ(n) </a:t>
            </a:r>
            <a:r>
              <a:rPr lang="en-US" sz="1600" b="0" i="0" dirty="0">
                <a:latin typeface="Verdana" pitchFamily="34" charset="0"/>
                <a:ea typeface="Verdana" pitchFamily="34" charset="0"/>
                <a:cs typeface="Verdana" pitchFamily="34" charset="0"/>
              </a:rPr>
              <a:t>and </a:t>
            </a:r>
            <a:r>
              <a:rPr lang="en-US" sz="1600" i="0" dirty="0" err="1">
                <a:latin typeface="Verdana" pitchFamily="34" charset="0"/>
                <a:ea typeface="Verdana" pitchFamily="34" charset="0"/>
                <a:cs typeface="Verdana" pitchFamily="34" charset="0"/>
              </a:rPr>
              <a:t>gcd</a:t>
            </a:r>
            <a:r>
              <a:rPr lang="en-US" sz="1600" i="0" dirty="0">
                <a:latin typeface="Verdana" pitchFamily="34" charset="0"/>
                <a:ea typeface="Verdana" pitchFamily="34" charset="0"/>
                <a:cs typeface="Verdana" pitchFamily="34" charset="0"/>
              </a:rPr>
              <a:t>(e, </a:t>
            </a:r>
            <a:r>
              <a:rPr lang="el-GR" sz="1600" i="0" dirty="0">
                <a:latin typeface="Verdana" pitchFamily="34" charset="0"/>
                <a:ea typeface="Verdana" pitchFamily="34" charset="0"/>
                <a:cs typeface="Verdana" pitchFamily="34" charset="0"/>
              </a:rPr>
              <a:t>φ(</a:t>
            </a:r>
            <a:r>
              <a:rPr lang="en-US" sz="1600" i="0" dirty="0">
                <a:latin typeface="Verdana" pitchFamily="34" charset="0"/>
                <a:ea typeface="Verdana" pitchFamily="34" charset="0"/>
                <a:cs typeface="Verdana" pitchFamily="34" charset="0"/>
              </a:rPr>
              <a:t>n)) = 1</a:t>
            </a:r>
            <a:r>
              <a:rPr lang="en-US" sz="1600" dirty="0">
                <a:solidFill>
                  <a:srgbClr val="FF0000"/>
                </a:solidFill>
                <a:latin typeface="Verdana" pitchFamily="34" charset="0"/>
                <a:ea typeface="Verdana" pitchFamily="34" charset="0"/>
                <a:cs typeface="Verdana" pitchFamily="34" charset="0"/>
              </a:rPr>
              <a:t>; </a:t>
            </a:r>
            <a:r>
              <a:rPr lang="en-US" sz="1600" b="0" i="0" dirty="0">
                <a:latin typeface="Verdana" pitchFamily="34" charset="0"/>
                <a:ea typeface="Verdana" pitchFamily="34" charset="0"/>
                <a:cs typeface="Verdana" pitchFamily="34" charset="0"/>
              </a:rPr>
              <a:t>i.e. </a:t>
            </a:r>
            <a:r>
              <a:rPr lang="en-US" sz="1600" dirty="0">
                <a:solidFill>
                  <a:srgbClr val="00B050"/>
                </a:solidFill>
                <a:latin typeface="Verdana" pitchFamily="34" charset="0"/>
                <a:ea typeface="Verdana" pitchFamily="34" charset="0"/>
                <a:cs typeface="Verdana" pitchFamily="34" charset="0"/>
              </a:rPr>
              <a:t>e </a:t>
            </a:r>
            <a:r>
              <a:rPr lang="en-US" sz="1600" b="0" i="0" dirty="0">
                <a:latin typeface="Verdana" pitchFamily="34" charset="0"/>
                <a:ea typeface="Verdana" pitchFamily="34" charset="0"/>
                <a:cs typeface="Verdana" pitchFamily="34" charset="0"/>
              </a:rPr>
              <a:t>and </a:t>
            </a:r>
            <a:r>
              <a:rPr lang="el-GR" sz="1600" dirty="0">
                <a:solidFill>
                  <a:srgbClr val="FF0000"/>
                </a:solidFill>
                <a:latin typeface="Verdana" pitchFamily="34" charset="0"/>
                <a:ea typeface="Verdana" pitchFamily="34" charset="0"/>
                <a:cs typeface="Verdana" pitchFamily="34" charset="0"/>
              </a:rPr>
              <a:t>φ(</a:t>
            </a:r>
            <a:r>
              <a:rPr lang="en-US" sz="1600" dirty="0">
                <a:solidFill>
                  <a:srgbClr val="FF0000"/>
                </a:solidFill>
                <a:latin typeface="Verdana" pitchFamily="34" charset="0"/>
                <a:ea typeface="Verdana" pitchFamily="34" charset="0"/>
                <a:cs typeface="Verdana" pitchFamily="34" charset="0"/>
              </a:rPr>
              <a:t>n)</a:t>
            </a:r>
            <a:r>
              <a:rPr lang="en-US" sz="1600" b="0" i="0" dirty="0">
                <a:latin typeface="Verdana" pitchFamily="34" charset="0"/>
                <a:ea typeface="Verdana" pitchFamily="34" charset="0"/>
                <a:cs typeface="Verdana" pitchFamily="34" charset="0"/>
              </a:rPr>
              <a:t> are </a:t>
            </a:r>
            <a:r>
              <a:rPr lang="en-US" sz="1600" b="0" i="0" dirty="0" err="1">
                <a:latin typeface="Verdana" pitchFamily="34" charset="0"/>
                <a:ea typeface="Verdana" pitchFamily="34" charset="0"/>
                <a:cs typeface="Verdana" pitchFamily="34" charset="0"/>
              </a:rPr>
              <a:t>coprime</a:t>
            </a:r>
            <a:r>
              <a:rPr lang="en-US" sz="1600" b="0" i="0" dirty="0">
                <a:latin typeface="Verdana" pitchFamily="34" charset="0"/>
                <a:ea typeface="Verdana" pitchFamily="34" charset="0"/>
                <a:cs typeface="Verdana" pitchFamily="34" charset="0"/>
              </a:rPr>
              <a:t>.</a:t>
            </a:r>
          </a:p>
          <a:p>
            <a:pPr marL="1374775" lvl="1" indent="-342900">
              <a:spcBef>
                <a:spcPts val="600"/>
              </a:spcBef>
              <a:spcAft>
                <a:spcPts val="600"/>
              </a:spcAft>
              <a:buFont typeface="Wingdings" pitchFamily="2" charset="2"/>
              <a:buChar char="q"/>
            </a:pPr>
            <a:r>
              <a:rPr lang="en-US" sz="1200" b="0" i="0" dirty="0">
                <a:latin typeface="Verdana" pitchFamily="34" charset="0"/>
                <a:ea typeface="Verdana" pitchFamily="34" charset="0"/>
                <a:cs typeface="Verdana" pitchFamily="34" charset="0"/>
              </a:rPr>
              <a:t>e is released as the public key exponent (encryption exponent).</a:t>
            </a:r>
          </a:p>
          <a:p>
            <a:pPr marL="1374775" lvl="1" indent="-342900">
              <a:spcBef>
                <a:spcPts val="600"/>
              </a:spcBef>
              <a:spcAft>
                <a:spcPts val="600"/>
              </a:spcAft>
              <a:buFont typeface="Wingdings" pitchFamily="2" charset="2"/>
              <a:buChar char="q"/>
            </a:pPr>
            <a:r>
              <a:rPr lang="en-US" sz="1200" b="0" i="0" dirty="0">
                <a:latin typeface="Verdana" pitchFamily="34" charset="0"/>
                <a:ea typeface="Verdana" pitchFamily="34" charset="0"/>
                <a:cs typeface="Verdana" pitchFamily="34" charset="0"/>
              </a:rPr>
              <a:t>e having a short bit-length results in more efficient encryption– most commonly 2</a:t>
            </a:r>
            <a:r>
              <a:rPr lang="en-US" sz="1200" b="0" i="0" baseline="30000" dirty="0">
                <a:latin typeface="Verdana" pitchFamily="34" charset="0"/>
                <a:ea typeface="Verdana" pitchFamily="34" charset="0"/>
                <a:cs typeface="Verdana" pitchFamily="34" charset="0"/>
              </a:rPr>
              <a:t>16</a:t>
            </a:r>
            <a:r>
              <a:rPr lang="en-US" sz="1200" b="0" i="0" dirty="0">
                <a:latin typeface="Verdana" pitchFamily="34" charset="0"/>
                <a:ea typeface="Verdana" pitchFamily="34" charset="0"/>
                <a:cs typeface="Verdana" pitchFamily="34" charset="0"/>
              </a:rPr>
              <a:t> + 1 = 65,537. However, much smaller values of e (such as 3) have been shown to be less secure in some settings.</a:t>
            </a:r>
            <a:endParaRPr lang="en-US" sz="1200" b="0" i="0" dirty="0">
              <a:solidFill>
                <a:srgbClr val="FF0000"/>
              </a:solidFill>
              <a:latin typeface="Verdana" pitchFamily="34" charset="0"/>
              <a:ea typeface="Verdana" pitchFamily="34" charset="0"/>
              <a:cs typeface="Verdana" pitchFamily="34" charset="0"/>
            </a:endParaRPr>
          </a:p>
        </p:txBody>
      </p:sp>
      <p:sp>
        <p:nvSpPr>
          <p:cNvPr id="5" name="Slide Number Placeholder 4"/>
          <p:cNvSpPr>
            <a:spLocks noGrp="1"/>
          </p:cNvSpPr>
          <p:nvPr>
            <p:ph type="sldNum" sz="quarter" idx="10"/>
          </p:nvPr>
        </p:nvSpPr>
        <p:spPr/>
        <p:txBody>
          <a:bodyPr/>
          <a:lstStyle/>
          <a:p>
            <a:r>
              <a:rPr lang="en-US" smtClean="0"/>
              <a:t>Slide- </a:t>
            </a:r>
            <a:fld id="{F7A995B4-187C-475F-9050-705EE2E66F48}" type="slidenum">
              <a:rPr lang="en-US" smtClean="0"/>
              <a:pPr/>
              <a:t>61</a:t>
            </a:fld>
            <a:endParaRPr lang="en-US" dirty="0"/>
          </a:p>
        </p:txBody>
      </p:sp>
    </p:spTree>
    <p:extLst>
      <p:ext uri="{BB962C8B-B14F-4D97-AF65-F5344CB8AC3E}">
        <p14:creationId xmlns:p14="http://schemas.microsoft.com/office/powerpoint/2010/main" val="289697634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14"/>
          <p:cNvSpPr>
            <a:spLocks noChangeArrowheads="1"/>
          </p:cNvSpPr>
          <p:nvPr/>
        </p:nvSpPr>
        <p:spPr bwMode="auto">
          <a:xfrm>
            <a:off x="0" y="609600"/>
            <a:ext cx="8763000"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909638" lvl="1" indent="-342900">
              <a:spcBef>
                <a:spcPts val="600"/>
              </a:spcBef>
              <a:spcAft>
                <a:spcPts val="600"/>
              </a:spcAft>
              <a:buFont typeface="Tahoma" pitchFamily="34" charset="0"/>
              <a:buAutoNum type="arabicPeriod" startAt="5"/>
            </a:pPr>
            <a:r>
              <a:rPr lang="en-US" sz="1600" b="0" i="0" dirty="0">
                <a:latin typeface="Verdana" pitchFamily="34" charset="0"/>
                <a:ea typeface="Verdana" pitchFamily="34" charset="0"/>
                <a:cs typeface="Verdana" pitchFamily="34" charset="0"/>
              </a:rPr>
              <a:t>Determine the multiplicative inverse </a:t>
            </a:r>
            <a:r>
              <a:rPr lang="en-US" sz="1600" dirty="0">
                <a:solidFill>
                  <a:srgbClr val="00CC00"/>
                </a:solidFill>
                <a:latin typeface="Verdana" pitchFamily="34" charset="0"/>
                <a:ea typeface="Verdana" pitchFamily="34" charset="0"/>
                <a:cs typeface="Verdana" pitchFamily="34" charset="0"/>
              </a:rPr>
              <a:t>d</a:t>
            </a:r>
            <a:r>
              <a:rPr lang="en-US" sz="1600" b="0" i="0" dirty="0">
                <a:latin typeface="Verdana" pitchFamily="34" charset="0"/>
                <a:ea typeface="Verdana" pitchFamily="34" charset="0"/>
                <a:cs typeface="Verdana" pitchFamily="34" charset="0"/>
              </a:rPr>
              <a:t> of </a:t>
            </a:r>
            <a:r>
              <a:rPr lang="en-US" sz="1600" dirty="0">
                <a:solidFill>
                  <a:srgbClr val="3333FF"/>
                </a:solidFill>
                <a:latin typeface="Verdana" pitchFamily="34" charset="0"/>
                <a:ea typeface="Verdana" pitchFamily="34" charset="0"/>
                <a:cs typeface="Verdana" pitchFamily="34" charset="0"/>
              </a:rPr>
              <a:t>e</a:t>
            </a:r>
            <a:r>
              <a:rPr lang="en-US" sz="1600" b="0" i="0" dirty="0">
                <a:latin typeface="Verdana" pitchFamily="34" charset="0"/>
                <a:ea typeface="Verdana" pitchFamily="34" charset="0"/>
                <a:cs typeface="Verdana" pitchFamily="34" charset="0"/>
              </a:rPr>
              <a:t>; i.e., compute a value for </a:t>
            </a:r>
            <a:r>
              <a:rPr lang="en-US" sz="1600" dirty="0">
                <a:solidFill>
                  <a:srgbClr val="00CC00"/>
                </a:solidFill>
                <a:latin typeface="Verdana" pitchFamily="34" charset="0"/>
                <a:ea typeface="Verdana" pitchFamily="34" charset="0"/>
                <a:cs typeface="Verdana" pitchFamily="34" charset="0"/>
              </a:rPr>
              <a:t>d</a:t>
            </a:r>
            <a:r>
              <a:rPr lang="en-US" sz="1600" b="0" i="0" dirty="0">
                <a:latin typeface="Verdana" pitchFamily="34" charset="0"/>
                <a:ea typeface="Verdana" pitchFamily="34" charset="0"/>
                <a:cs typeface="Verdana" pitchFamily="34" charset="0"/>
              </a:rPr>
              <a:t> such that it satisfies the relation: (</a:t>
            </a:r>
            <a:r>
              <a:rPr lang="en-US" sz="1600" dirty="0">
                <a:solidFill>
                  <a:srgbClr val="00CC00"/>
                </a:solidFill>
                <a:latin typeface="Verdana" pitchFamily="34" charset="0"/>
                <a:ea typeface="Verdana" pitchFamily="34" charset="0"/>
                <a:cs typeface="Verdana" pitchFamily="34" charset="0"/>
              </a:rPr>
              <a:t>d</a:t>
            </a:r>
            <a:r>
              <a:rPr lang="en-US" sz="1600" b="0" i="0" dirty="0">
                <a:latin typeface="Verdana" pitchFamily="34" charset="0"/>
                <a:ea typeface="Verdana" pitchFamily="34" charset="0"/>
                <a:cs typeface="Verdana" pitchFamily="34" charset="0"/>
              </a:rPr>
              <a:t> * </a:t>
            </a:r>
            <a:r>
              <a:rPr lang="en-US" sz="1600" dirty="0">
                <a:solidFill>
                  <a:srgbClr val="3333FF"/>
                </a:solidFill>
                <a:latin typeface="Verdana" pitchFamily="34" charset="0"/>
                <a:ea typeface="Verdana" pitchFamily="34" charset="0"/>
                <a:cs typeface="Verdana" pitchFamily="34" charset="0"/>
              </a:rPr>
              <a:t>e</a:t>
            </a:r>
            <a:r>
              <a:rPr lang="en-US" sz="1600" b="0" i="0" dirty="0">
                <a:latin typeface="Verdana" pitchFamily="34" charset="0"/>
                <a:ea typeface="Verdana" pitchFamily="34" charset="0"/>
                <a:cs typeface="Verdana" pitchFamily="34" charset="0"/>
              </a:rPr>
              <a:t>) mod φ(n) = 1</a:t>
            </a:r>
          </a:p>
          <a:p>
            <a:pPr marL="1765300" lvl="1" indent="-342900" defTabSz="566738">
              <a:spcBef>
                <a:spcPts val="600"/>
              </a:spcBef>
              <a:spcAft>
                <a:spcPts val="600"/>
              </a:spcAft>
              <a:buFont typeface="Wingdings" pitchFamily="2" charset="2"/>
              <a:buChar char="q"/>
            </a:pPr>
            <a:r>
              <a:rPr lang="en-US" sz="1200" dirty="0">
                <a:solidFill>
                  <a:srgbClr val="00B050"/>
                </a:solidFill>
                <a:latin typeface="Verdana" pitchFamily="34" charset="0"/>
                <a:ea typeface="Verdana" pitchFamily="34" charset="0"/>
                <a:cs typeface="Verdana" pitchFamily="34" charset="0"/>
              </a:rPr>
              <a:t>d</a:t>
            </a:r>
            <a:r>
              <a:rPr lang="en-US" sz="1200" b="0" i="0" dirty="0">
                <a:latin typeface="Verdana" pitchFamily="34" charset="0"/>
                <a:ea typeface="Verdana" pitchFamily="34" charset="0"/>
                <a:cs typeface="Verdana" pitchFamily="34" charset="0"/>
              </a:rPr>
              <a:t> is kept as the private key exponent (decryption exponent).</a:t>
            </a:r>
          </a:p>
          <a:p>
            <a:pPr marL="1765300" lvl="1" indent="-342900" defTabSz="566738">
              <a:spcBef>
                <a:spcPts val="600"/>
              </a:spcBef>
              <a:spcAft>
                <a:spcPts val="600"/>
              </a:spcAft>
              <a:buFont typeface="Wingdings" pitchFamily="2" charset="2"/>
              <a:buChar char="q"/>
            </a:pPr>
            <a:r>
              <a:rPr lang="en-US" sz="1200" dirty="0">
                <a:solidFill>
                  <a:srgbClr val="FF0000"/>
                </a:solidFill>
                <a:latin typeface="Verdana" pitchFamily="34" charset="0"/>
                <a:ea typeface="Verdana" pitchFamily="34" charset="0"/>
                <a:cs typeface="Verdana" pitchFamily="34" charset="0"/>
              </a:rPr>
              <a:t>d </a:t>
            </a:r>
            <a:r>
              <a:rPr lang="en-US" sz="1200" b="0" i="0" dirty="0">
                <a:latin typeface="Verdana" pitchFamily="34" charset="0"/>
                <a:ea typeface="Verdana" pitchFamily="34" charset="0"/>
                <a:cs typeface="Verdana" pitchFamily="34" charset="0"/>
              </a:rPr>
              <a:t> is often computed using the </a:t>
            </a:r>
            <a:r>
              <a:rPr lang="en-US" sz="1200" b="0" dirty="0">
                <a:ln>
                  <a:solidFill>
                    <a:srgbClr val="0000FF"/>
                  </a:solidFill>
                </a:ln>
                <a:latin typeface="Verdana" pitchFamily="34" charset="0"/>
                <a:ea typeface="Verdana" pitchFamily="34" charset="0"/>
                <a:cs typeface="Verdana" pitchFamily="34" charset="0"/>
              </a:rPr>
              <a:t>E</a:t>
            </a:r>
            <a:r>
              <a:rPr lang="en-US" sz="1200" b="0" i="0" dirty="0" smtClean="0">
                <a:ln>
                  <a:solidFill>
                    <a:srgbClr val="0000FF"/>
                  </a:solidFill>
                </a:ln>
                <a:latin typeface="Verdana" pitchFamily="34" charset="0"/>
                <a:ea typeface="Verdana" pitchFamily="34" charset="0"/>
                <a:cs typeface="Verdana" pitchFamily="34" charset="0"/>
              </a:rPr>
              <a:t>xtended </a:t>
            </a:r>
            <a:r>
              <a:rPr lang="en-US" sz="1200" b="0" i="0" dirty="0">
                <a:ln>
                  <a:solidFill>
                    <a:srgbClr val="0000FF"/>
                  </a:solidFill>
                </a:ln>
                <a:latin typeface="Verdana" pitchFamily="34" charset="0"/>
                <a:ea typeface="Verdana" pitchFamily="34" charset="0"/>
                <a:cs typeface="Verdana" pitchFamily="34" charset="0"/>
              </a:rPr>
              <a:t>Euclidean </a:t>
            </a:r>
            <a:r>
              <a:rPr lang="en-US" sz="1200" b="0" i="0" dirty="0" smtClean="0">
                <a:ln>
                  <a:solidFill>
                    <a:srgbClr val="0000FF"/>
                  </a:solidFill>
                </a:ln>
                <a:latin typeface="Verdana" pitchFamily="34" charset="0"/>
                <a:ea typeface="Verdana" pitchFamily="34" charset="0"/>
                <a:cs typeface="Verdana" pitchFamily="34" charset="0"/>
              </a:rPr>
              <a:t>Algorithm</a:t>
            </a:r>
            <a:r>
              <a:rPr lang="en-US" sz="1200" b="0" i="0" dirty="0">
                <a:latin typeface="Verdana" pitchFamily="34" charset="0"/>
                <a:ea typeface="Verdana" pitchFamily="34" charset="0"/>
                <a:cs typeface="Verdana" pitchFamily="34" charset="0"/>
              </a:rPr>
              <a:t>.</a:t>
            </a:r>
          </a:p>
          <a:p>
            <a:pPr marL="1765300" lvl="1" indent="-342900" defTabSz="566738">
              <a:spcBef>
                <a:spcPts val="600"/>
              </a:spcBef>
              <a:spcAft>
                <a:spcPts val="600"/>
              </a:spcAft>
              <a:buFont typeface="Wingdings" pitchFamily="2" charset="2"/>
              <a:buChar char="q"/>
            </a:pPr>
            <a:r>
              <a:rPr lang="en-US" sz="1200" dirty="0">
                <a:solidFill>
                  <a:srgbClr val="3333FF"/>
                </a:solidFill>
                <a:latin typeface="Verdana" pitchFamily="34" charset="0"/>
                <a:ea typeface="Verdana" pitchFamily="34" charset="0"/>
                <a:cs typeface="Verdana" pitchFamily="34" charset="0"/>
              </a:rPr>
              <a:t>d</a:t>
            </a:r>
            <a:r>
              <a:rPr lang="en-US" sz="1200" b="0" i="0" dirty="0">
                <a:latin typeface="Verdana" pitchFamily="34" charset="0"/>
                <a:ea typeface="Verdana" pitchFamily="34" charset="0"/>
                <a:cs typeface="Verdana" pitchFamily="34" charset="0"/>
              </a:rPr>
              <a:t> must be kept secret.</a:t>
            </a:r>
          </a:p>
          <a:p>
            <a:pPr marL="1765300" lvl="1" indent="-342900" defTabSz="566738">
              <a:spcBef>
                <a:spcPts val="600"/>
              </a:spcBef>
              <a:spcAft>
                <a:spcPts val="600"/>
              </a:spcAft>
              <a:buFont typeface="Wingdings" pitchFamily="2" charset="2"/>
              <a:buChar char="q"/>
            </a:pPr>
            <a:r>
              <a:rPr lang="en-US" sz="1200" dirty="0">
                <a:latin typeface="Verdana" pitchFamily="34" charset="0"/>
                <a:ea typeface="Verdana" pitchFamily="34" charset="0"/>
                <a:cs typeface="Verdana" pitchFamily="34" charset="0"/>
              </a:rPr>
              <a:t>p</a:t>
            </a:r>
            <a:r>
              <a:rPr lang="en-US" sz="1200" b="0" i="0" dirty="0">
                <a:latin typeface="Verdana" pitchFamily="34" charset="0"/>
                <a:ea typeface="Verdana" pitchFamily="34" charset="0"/>
                <a:cs typeface="Verdana" pitchFamily="34" charset="0"/>
              </a:rPr>
              <a:t>, </a:t>
            </a:r>
            <a:r>
              <a:rPr lang="en-US" sz="1200" dirty="0">
                <a:latin typeface="Verdana" pitchFamily="34" charset="0"/>
                <a:ea typeface="Verdana" pitchFamily="34" charset="0"/>
                <a:cs typeface="Verdana" pitchFamily="34" charset="0"/>
              </a:rPr>
              <a:t>q</a:t>
            </a:r>
            <a:r>
              <a:rPr lang="en-US" sz="1200" b="0" i="0" dirty="0">
                <a:latin typeface="Verdana" pitchFamily="34" charset="0"/>
                <a:ea typeface="Verdana" pitchFamily="34" charset="0"/>
                <a:cs typeface="Verdana" pitchFamily="34" charset="0"/>
              </a:rPr>
              <a:t>, and </a:t>
            </a:r>
            <a:r>
              <a:rPr lang="en-US" sz="1200" dirty="0">
                <a:latin typeface="Verdana" pitchFamily="34" charset="0"/>
                <a:ea typeface="Verdana" pitchFamily="34" charset="0"/>
                <a:cs typeface="Verdana" pitchFamily="34" charset="0"/>
              </a:rPr>
              <a:t>φ(n)</a:t>
            </a:r>
            <a:r>
              <a:rPr lang="en-US" sz="1200" b="0" i="0" dirty="0">
                <a:latin typeface="Verdana" pitchFamily="34" charset="0"/>
                <a:ea typeface="Verdana" pitchFamily="34" charset="0"/>
                <a:cs typeface="Verdana" pitchFamily="34" charset="0"/>
              </a:rPr>
              <a:t> must also be kept secret because they can be used to calculate </a:t>
            </a:r>
            <a:r>
              <a:rPr lang="en-US" sz="1200" dirty="0">
                <a:latin typeface="Verdana" pitchFamily="34" charset="0"/>
                <a:ea typeface="Verdana" pitchFamily="34" charset="0"/>
                <a:cs typeface="Verdana" pitchFamily="34" charset="0"/>
              </a:rPr>
              <a:t>d</a:t>
            </a:r>
            <a:r>
              <a:rPr lang="en-US" sz="1200" b="0" i="0" dirty="0">
                <a:latin typeface="Verdana" pitchFamily="34" charset="0"/>
                <a:ea typeface="Verdana" pitchFamily="34" charset="0"/>
                <a:cs typeface="Verdana" pitchFamily="34" charset="0"/>
              </a:rPr>
              <a:t>.</a:t>
            </a:r>
          </a:p>
          <a:p>
            <a:pPr marL="909638" indent="-342900">
              <a:spcBef>
                <a:spcPts val="600"/>
              </a:spcBef>
              <a:spcAft>
                <a:spcPts val="600"/>
              </a:spcAft>
              <a:buFont typeface="Tahoma" pitchFamily="34" charset="0"/>
              <a:buAutoNum type="arabicPeriod" startAt="6"/>
            </a:pPr>
            <a:r>
              <a:rPr lang="en-US" sz="1600" b="0" i="0" dirty="0">
                <a:latin typeface="Verdana" pitchFamily="34" charset="0"/>
                <a:ea typeface="Verdana" pitchFamily="34" charset="0"/>
                <a:cs typeface="Verdana" pitchFamily="34" charset="0"/>
              </a:rPr>
              <a:t>The public key consists of the modulus </a:t>
            </a:r>
            <a:r>
              <a:rPr lang="en-US" sz="1600" dirty="0">
                <a:solidFill>
                  <a:srgbClr val="3333FF"/>
                </a:solidFill>
                <a:latin typeface="Verdana" pitchFamily="34" charset="0"/>
                <a:ea typeface="Verdana" pitchFamily="34" charset="0"/>
                <a:cs typeface="Verdana" pitchFamily="34" charset="0"/>
              </a:rPr>
              <a:t>n </a:t>
            </a:r>
            <a:r>
              <a:rPr lang="en-US" sz="1600" b="0" i="0" dirty="0">
                <a:latin typeface="Verdana" pitchFamily="34" charset="0"/>
                <a:ea typeface="Verdana" pitchFamily="34" charset="0"/>
                <a:cs typeface="Verdana" pitchFamily="34" charset="0"/>
              </a:rPr>
              <a:t>and the public key exponent </a:t>
            </a:r>
            <a:r>
              <a:rPr lang="en-US" sz="1600" dirty="0">
                <a:solidFill>
                  <a:srgbClr val="3333FF"/>
                </a:solidFill>
                <a:latin typeface="Verdana" pitchFamily="34" charset="0"/>
                <a:ea typeface="Verdana" pitchFamily="34" charset="0"/>
                <a:cs typeface="Verdana" pitchFamily="34" charset="0"/>
              </a:rPr>
              <a:t>e</a:t>
            </a:r>
            <a:r>
              <a:rPr lang="en-US" sz="1600" b="0" i="0" dirty="0">
                <a:latin typeface="Verdana" pitchFamily="34" charset="0"/>
                <a:ea typeface="Verdana" pitchFamily="34" charset="0"/>
                <a:cs typeface="Verdana" pitchFamily="34" charset="0"/>
              </a:rPr>
              <a:t>; i.e., the public key is </a:t>
            </a:r>
            <a:r>
              <a:rPr lang="en-US" sz="1600" i="0" dirty="0">
                <a:solidFill>
                  <a:srgbClr val="FF0000"/>
                </a:solidFill>
                <a:latin typeface="Verdana" pitchFamily="34" charset="0"/>
                <a:ea typeface="Verdana" pitchFamily="34" charset="0"/>
                <a:cs typeface="Verdana" pitchFamily="34" charset="0"/>
              </a:rPr>
              <a:t>(e, n).</a:t>
            </a:r>
          </a:p>
          <a:p>
            <a:pPr marL="909638" indent="-342900">
              <a:spcBef>
                <a:spcPts val="600"/>
              </a:spcBef>
              <a:spcAft>
                <a:spcPts val="600"/>
              </a:spcAft>
              <a:buFont typeface="Tahoma" pitchFamily="34" charset="0"/>
              <a:buAutoNum type="arabicPeriod" startAt="6"/>
            </a:pPr>
            <a:r>
              <a:rPr lang="en-US" sz="1600" b="0" i="0" dirty="0">
                <a:latin typeface="Verdana" pitchFamily="34" charset="0"/>
                <a:ea typeface="Verdana" pitchFamily="34" charset="0"/>
                <a:cs typeface="Verdana" pitchFamily="34" charset="0"/>
              </a:rPr>
              <a:t>The private key consists of the modulus </a:t>
            </a:r>
            <a:r>
              <a:rPr lang="en-US" sz="1600" dirty="0">
                <a:solidFill>
                  <a:srgbClr val="3333FF"/>
                </a:solidFill>
                <a:latin typeface="Verdana" pitchFamily="34" charset="0"/>
                <a:ea typeface="Verdana" pitchFamily="34" charset="0"/>
                <a:cs typeface="Verdana" pitchFamily="34" charset="0"/>
              </a:rPr>
              <a:t>n </a:t>
            </a:r>
            <a:r>
              <a:rPr lang="en-US" sz="1600" b="0" i="0" dirty="0">
                <a:latin typeface="Verdana" pitchFamily="34" charset="0"/>
                <a:ea typeface="Verdana" pitchFamily="34" charset="0"/>
                <a:cs typeface="Verdana" pitchFamily="34" charset="0"/>
              </a:rPr>
              <a:t>and the private key exponent </a:t>
            </a:r>
            <a:r>
              <a:rPr lang="en-US" sz="1600" dirty="0">
                <a:solidFill>
                  <a:srgbClr val="3333FF"/>
                </a:solidFill>
                <a:latin typeface="Verdana" pitchFamily="34" charset="0"/>
                <a:ea typeface="Verdana" pitchFamily="34" charset="0"/>
                <a:cs typeface="Verdana" pitchFamily="34" charset="0"/>
              </a:rPr>
              <a:t>d</a:t>
            </a:r>
            <a:r>
              <a:rPr lang="en-US" sz="1600" b="0" i="0" dirty="0">
                <a:latin typeface="Verdana" pitchFamily="34" charset="0"/>
                <a:ea typeface="Verdana" pitchFamily="34" charset="0"/>
                <a:cs typeface="Verdana" pitchFamily="34" charset="0"/>
              </a:rPr>
              <a:t>; i.e., the private key is </a:t>
            </a:r>
            <a:r>
              <a:rPr lang="en-US" sz="1600" i="0" dirty="0">
                <a:solidFill>
                  <a:srgbClr val="3333FF"/>
                </a:solidFill>
                <a:latin typeface="Verdana" pitchFamily="34" charset="0"/>
                <a:ea typeface="Verdana" pitchFamily="34" charset="0"/>
                <a:cs typeface="Verdana" pitchFamily="34" charset="0"/>
              </a:rPr>
              <a:t>(d, n).</a:t>
            </a:r>
          </a:p>
          <a:p>
            <a:pPr marL="909638" indent="-342900">
              <a:spcBef>
                <a:spcPts val="600"/>
              </a:spcBef>
              <a:spcAft>
                <a:spcPts val="600"/>
              </a:spcAft>
              <a:buFont typeface="Tahoma" pitchFamily="34" charset="0"/>
              <a:buAutoNum type="arabicPeriod" startAt="6"/>
            </a:pPr>
            <a:r>
              <a:rPr lang="en-US" sz="1600" b="0" i="0" dirty="0">
                <a:latin typeface="Verdana" pitchFamily="34" charset="0"/>
                <a:ea typeface="Verdana" pitchFamily="34" charset="0"/>
                <a:cs typeface="Verdana" pitchFamily="34" charset="0"/>
              </a:rPr>
              <a:t>To encrypt message </a:t>
            </a:r>
            <a:r>
              <a:rPr lang="en-US" sz="1600" dirty="0">
                <a:solidFill>
                  <a:srgbClr val="00CC00"/>
                </a:solidFill>
                <a:latin typeface="Verdana" pitchFamily="34" charset="0"/>
                <a:ea typeface="Verdana" pitchFamily="34" charset="0"/>
                <a:cs typeface="Verdana" pitchFamily="34" charset="0"/>
              </a:rPr>
              <a:t>m</a:t>
            </a:r>
            <a:r>
              <a:rPr lang="en-US" sz="1600" b="0" i="0" dirty="0">
                <a:latin typeface="Verdana" pitchFamily="34" charset="0"/>
                <a:ea typeface="Verdana" pitchFamily="34" charset="0"/>
                <a:cs typeface="Verdana" pitchFamily="34" charset="0"/>
              </a:rPr>
              <a:t> using the public key, use the relation: </a:t>
            </a:r>
          </a:p>
          <a:p>
            <a:pPr marL="909638" indent="-342900" algn="ctr">
              <a:spcBef>
                <a:spcPts val="600"/>
              </a:spcBef>
              <a:spcAft>
                <a:spcPts val="600"/>
              </a:spcAft>
            </a:pPr>
            <a:r>
              <a:rPr lang="en-US" sz="1600" b="0" i="0" dirty="0">
                <a:solidFill>
                  <a:srgbClr val="FF0000"/>
                </a:solidFill>
                <a:latin typeface="Verdana" pitchFamily="34" charset="0"/>
                <a:ea typeface="Verdana" pitchFamily="34" charset="0"/>
                <a:cs typeface="Verdana" pitchFamily="34" charset="0"/>
              </a:rPr>
              <a:t>	</a:t>
            </a:r>
            <a:r>
              <a:rPr lang="en-US" sz="1600" i="0" dirty="0">
                <a:solidFill>
                  <a:srgbClr val="FF0000"/>
                </a:solidFill>
                <a:latin typeface="Verdana" pitchFamily="34" charset="0"/>
                <a:ea typeface="Verdana" pitchFamily="34" charset="0"/>
                <a:cs typeface="Verdana" pitchFamily="34" charset="0"/>
              </a:rPr>
              <a:t>c</a:t>
            </a:r>
            <a:r>
              <a:rPr lang="en-US" sz="1600" b="0" i="0" dirty="0">
                <a:latin typeface="Verdana" pitchFamily="34" charset="0"/>
                <a:ea typeface="Verdana" pitchFamily="34" charset="0"/>
                <a:cs typeface="Verdana" pitchFamily="34" charset="0"/>
              </a:rPr>
              <a:t> = </a:t>
            </a:r>
            <a:r>
              <a:rPr lang="en-US" sz="1600" dirty="0">
                <a:solidFill>
                  <a:srgbClr val="00CC00"/>
                </a:solidFill>
                <a:latin typeface="Verdana" pitchFamily="34" charset="0"/>
                <a:ea typeface="Verdana" pitchFamily="34" charset="0"/>
                <a:cs typeface="Verdana" pitchFamily="34" charset="0"/>
              </a:rPr>
              <a:t>m</a:t>
            </a:r>
            <a:r>
              <a:rPr lang="en-US" sz="1600" i="0" baseline="30000" dirty="0">
                <a:solidFill>
                  <a:srgbClr val="3333FF"/>
                </a:solidFill>
                <a:latin typeface="Verdana" pitchFamily="34" charset="0"/>
                <a:ea typeface="Verdana" pitchFamily="34" charset="0"/>
                <a:cs typeface="Verdana" pitchFamily="34" charset="0"/>
              </a:rPr>
              <a:t>e</a:t>
            </a:r>
            <a:r>
              <a:rPr lang="en-US" sz="1600" b="0" i="0" dirty="0">
                <a:latin typeface="Verdana" pitchFamily="34" charset="0"/>
                <a:ea typeface="Verdana" pitchFamily="34" charset="0"/>
                <a:cs typeface="Verdana" pitchFamily="34" charset="0"/>
              </a:rPr>
              <a:t> mod </a:t>
            </a:r>
            <a:r>
              <a:rPr lang="en-US" sz="1600" i="0" dirty="0">
                <a:solidFill>
                  <a:srgbClr val="3333FF"/>
                </a:solidFill>
                <a:latin typeface="Verdana" pitchFamily="34" charset="0"/>
                <a:ea typeface="Verdana" pitchFamily="34" charset="0"/>
                <a:cs typeface="Verdana" pitchFamily="34" charset="0"/>
              </a:rPr>
              <a:t>n</a:t>
            </a:r>
            <a:r>
              <a:rPr lang="en-US" sz="1600" b="0" i="0" dirty="0">
                <a:latin typeface="Verdana" pitchFamily="34" charset="0"/>
                <a:ea typeface="Verdana" pitchFamily="34" charset="0"/>
                <a:cs typeface="Verdana" pitchFamily="34" charset="0"/>
              </a:rPr>
              <a:t> </a:t>
            </a:r>
          </a:p>
          <a:p>
            <a:pPr marL="909638" indent="-342900">
              <a:spcBef>
                <a:spcPts val="600"/>
              </a:spcBef>
              <a:spcAft>
                <a:spcPts val="600"/>
              </a:spcAft>
              <a:buFont typeface="Tahoma" pitchFamily="34" charset="0"/>
              <a:buAutoNum type="arabicPeriod" startAt="9"/>
            </a:pPr>
            <a:r>
              <a:rPr lang="en-US" sz="1600" b="0" i="0" dirty="0">
                <a:latin typeface="Verdana" pitchFamily="34" charset="0"/>
                <a:ea typeface="Verdana" pitchFamily="34" charset="0"/>
                <a:cs typeface="Verdana" pitchFamily="34" charset="0"/>
              </a:rPr>
              <a:t>To decrypt </a:t>
            </a:r>
            <a:r>
              <a:rPr lang="en-US" sz="1600" dirty="0">
                <a:solidFill>
                  <a:srgbClr val="3333FF"/>
                </a:solidFill>
                <a:latin typeface="Verdana" pitchFamily="34" charset="0"/>
                <a:ea typeface="Verdana" pitchFamily="34" charset="0"/>
                <a:cs typeface="Verdana" pitchFamily="34" charset="0"/>
              </a:rPr>
              <a:t>c</a:t>
            </a:r>
            <a:r>
              <a:rPr lang="en-US" sz="1600" b="0" i="0" dirty="0">
                <a:latin typeface="Verdana" pitchFamily="34" charset="0"/>
                <a:ea typeface="Verdana" pitchFamily="34" charset="0"/>
                <a:cs typeface="Verdana" pitchFamily="34" charset="0"/>
              </a:rPr>
              <a:t> using the private key, use the relation: </a:t>
            </a:r>
          </a:p>
          <a:p>
            <a:pPr marL="909638" indent="-342900" algn="ctr">
              <a:spcBef>
                <a:spcPts val="600"/>
              </a:spcBef>
              <a:spcAft>
                <a:spcPts val="600"/>
              </a:spcAft>
            </a:pPr>
            <a:r>
              <a:rPr lang="en-US" sz="1600" b="0" i="0" dirty="0">
                <a:solidFill>
                  <a:srgbClr val="00CC00"/>
                </a:solidFill>
                <a:latin typeface="Verdana" pitchFamily="34" charset="0"/>
                <a:ea typeface="Verdana" pitchFamily="34" charset="0"/>
                <a:cs typeface="Verdana" pitchFamily="34" charset="0"/>
              </a:rPr>
              <a:t>	m</a:t>
            </a:r>
            <a:r>
              <a:rPr lang="en-US" sz="1600" b="0" i="0" dirty="0">
                <a:latin typeface="Verdana" pitchFamily="34" charset="0"/>
                <a:ea typeface="Verdana" pitchFamily="34" charset="0"/>
                <a:cs typeface="Verdana" pitchFamily="34" charset="0"/>
              </a:rPr>
              <a:t> = c</a:t>
            </a:r>
            <a:r>
              <a:rPr lang="en-US" sz="1600" i="0" baseline="30000" dirty="0">
                <a:solidFill>
                  <a:srgbClr val="FF0000"/>
                </a:solidFill>
                <a:latin typeface="Verdana" pitchFamily="34" charset="0"/>
                <a:ea typeface="Verdana" pitchFamily="34" charset="0"/>
                <a:cs typeface="Verdana" pitchFamily="34" charset="0"/>
              </a:rPr>
              <a:t>d</a:t>
            </a:r>
            <a:r>
              <a:rPr lang="en-US" sz="1600" b="0" i="0" dirty="0">
                <a:latin typeface="Verdana" pitchFamily="34" charset="0"/>
                <a:ea typeface="Verdana" pitchFamily="34" charset="0"/>
                <a:cs typeface="Verdana" pitchFamily="34" charset="0"/>
              </a:rPr>
              <a:t> mod </a:t>
            </a:r>
            <a:r>
              <a:rPr lang="en-US" sz="1600" i="0" dirty="0">
                <a:solidFill>
                  <a:srgbClr val="FF0000"/>
                </a:solidFill>
                <a:latin typeface="Verdana" pitchFamily="34" charset="0"/>
                <a:ea typeface="Verdana" pitchFamily="34" charset="0"/>
                <a:cs typeface="Verdana" pitchFamily="34" charset="0"/>
              </a:rPr>
              <a:t>n</a:t>
            </a:r>
            <a:r>
              <a:rPr lang="en-US" sz="1600" b="0" i="0" dirty="0">
                <a:latin typeface="Verdana" pitchFamily="34" charset="0"/>
                <a:ea typeface="Verdana" pitchFamily="34" charset="0"/>
                <a:cs typeface="Verdana" pitchFamily="34" charset="0"/>
              </a:rPr>
              <a:t> </a:t>
            </a:r>
          </a:p>
        </p:txBody>
      </p:sp>
      <p:sp>
        <p:nvSpPr>
          <p:cNvPr id="17412" name="Rectangle 11"/>
          <p:cNvSpPr>
            <a:spLocks noChangeArrowheads="1"/>
          </p:cNvSpPr>
          <p:nvPr/>
        </p:nvSpPr>
        <p:spPr bwMode="auto">
          <a:xfrm>
            <a:off x="0" y="0"/>
            <a:ext cx="9144000" cy="5238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2800" i="0">
                <a:latin typeface="Arial" charset="0"/>
              </a:rPr>
              <a:t>RSA Algorithm: Key Generation</a:t>
            </a:r>
          </a:p>
        </p:txBody>
      </p:sp>
      <p:sp>
        <p:nvSpPr>
          <p:cNvPr id="5" name="Slide Number Placeholder 4"/>
          <p:cNvSpPr>
            <a:spLocks noGrp="1"/>
          </p:cNvSpPr>
          <p:nvPr>
            <p:ph type="sldNum" sz="quarter" idx="10"/>
          </p:nvPr>
        </p:nvSpPr>
        <p:spPr/>
        <p:txBody>
          <a:bodyPr/>
          <a:lstStyle/>
          <a:p>
            <a:r>
              <a:rPr lang="en-US" smtClean="0"/>
              <a:t>Slide- </a:t>
            </a:r>
            <a:fld id="{F7A995B4-187C-475F-9050-705EE2E66F48}" type="slidenum">
              <a:rPr lang="en-US" smtClean="0"/>
              <a:pPr/>
              <a:t>62</a:t>
            </a:fld>
            <a:endParaRPr lang="en-US" dirty="0"/>
          </a:p>
        </p:txBody>
      </p:sp>
    </p:spTree>
    <p:extLst>
      <p:ext uri="{BB962C8B-B14F-4D97-AF65-F5344CB8AC3E}">
        <p14:creationId xmlns:p14="http://schemas.microsoft.com/office/powerpoint/2010/main" val="141512264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14"/>
          <p:cNvSpPr>
            <a:spLocks noChangeArrowheads="1"/>
          </p:cNvSpPr>
          <p:nvPr/>
        </p:nvSpPr>
        <p:spPr bwMode="auto">
          <a:xfrm>
            <a:off x="-152400" y="609600"/>
            <a:ext cx="8991600" cy="4539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619125" lvl="1" indent="-342900">
              <a:spcBef>
                <a:spcPts val="600"/>
              </a:spcBef>
              <a:spcAft>
                <a:spcPts val="600"/>
              </a:spcAft>
              <a:buFont typeface="Wingdings" pitchFamily="2" charset="2"/>
              <a:buChar char="Ø"/>
            </a:pPr>
            <a:r>
              <a:rPr lang="en-US" sz="1800" b="0" i="0" dirty="0">
                <a:latin typeface="Verdana" pitchFamily="34" charset="0"/>
                <a:ea typeface="Verdana" pitchFamily="34" charset="0"/>
                <a:cs typeface="Verdana" pitchFamily="34" charset="0"/>
              </a:rPr>
              <a:t>Bob transmits his public key (</a:t>
            </a:r>
            <a:r>
              <a:rPr lang="en-US" sz="1800" dirty="0">
                <a:solidFill>
                  <a:srgbClr val="3333FF"/>
                </a:solidFill>
                <a:latin typeface="Verdana" pitchFamily="34" charset="0"/>
                <a:ea typeface="Verdana" pitchFamily="34" charset="0"/>
                <a:cs typeface="Verdana" pitchFamily="34" charset="0"/>
              </a:rPr>
              <a:t>e</a:t>
            </a:r>
            <a:r>
              <a:rPr lang="en-US" sz="1800" b="0" i="0" dirty="0">
                <a:latin typeface="Verdana" pitchFamily="34" charset="0"/>
                <a:ea typeface="Verdana" pitchFamily="34" charset="0"/>
                <a:cs typeface="Verdana" pitchFamily="34" charset="0"/>
              </a:rPr>
              <a:t>, </a:t>
            </a:r>
            <a:r>
              <a:rPr lang="en-US" sz="1800" dirty="0">
                <a:solidFill>
                  <a:srgbClr val="00CC00"/>
                </a:solidFill>
                <a:latin typeface="Verdana" pitchFamily="34" charset="0"/>
                <a:ea typeface="Verdana" pitchFamily="34" charset="0"/>
                <a:cs typeface="Verdana" pitchFamily="34" charset="0"/>
              </a:rPr>
              <a:t>n</a:t>
            </a:r>
            <a:r>
              <a:rPr lang="en-US" sz="1800" b="0" i="0" dirty="0">
                <a:latin typeface="Verdana" pitchFamily="34" charset="0"/>
                <a:ea typeface="Verdana" pitchFamily="34" charset="0"/>
                <a:cs typeface="Verdana" pitchFamily="34" charset="0"/>
              </a:rPr>
              <a:t>) to Alice and keeps the private key  (</a:t>
            </a:r>
            <a:r>
              <a:rPr lang="en-US" sz="1800" dirty="0">
                <a:solidFill>
                  <a:srgbClr val="3333FF"/>
                </a:solidFill>
                <a:latin typeface="Verdana" pitchFamily="34" charset="0"/>
                <a:ea typeface="Verdana" pitchFamily="34" charset="0"/>
                <a:cs typeface="Verdana" pitchFamily="34" charset="0"/>
              </a:rPr>
              <a:t>d</a:t>
            </a:r>
            <a:r>
              <a:rPr lang="en-US" sz="1800" b="0" i="0" dirty="0">
                <a:latin typeface="Verdana" pitchFamily="34" charset="0"/>
                <a:ea typeface="Verdana" pitchFamily="34" charset="0"/>
                <a:cs typeface="Verdana" pitchFamily="34" charset="0"/>
              </a:rPr>
              <a:t>, </a:t>
            </a:r>
            <a:r>
              <a:rPr lang="en-US" sz="1800" dirty="0">
                <a:solidFill>
                  <a:srgbClr val="00CC00"/>
                </a:solidFill>
                <a:latin typeface="Verdana" pitchFamily="34" charset="0"/>
                <a:ea typeface="Verdana" pitchFamily="34" charset="0"/>
                <a:cs typeface="Verdana" pitchFamily="34" charset="0"/>
              </a:rPr>
              <a:t>n</a:t>
            </a:r>
            <a:r>
              <a:rPr lang="en-US" sz="1800" b="0" i="0" dirty="0">
                <a:latin typeface="Verdana" pitchFamily="34" charset="0"/>
                <a:ea typeface="Verdana" pitchFamily="34" charset="0"/>
                <a:cs typeface="Verdana" pitchFamily="34" charset="0"/>
              </a:rPr>
              <a:t>) secret. </a:t>
            </a:r>
          </a:p>
          <a:p>
            <a:pPr marL="619125" lvl="1" indent="-342900">
              <a:spcBef>
                <a:spcPts val="600"/>
              </a:spcBef>
              <a:spcAft>
                <a:spcPts val="600"/>
              </a:spcAft>
              <a:buFont typeface="Wingdings" pitchFamily="2" charset="2"/>
              <a:buChar char="Ø"/>
            </a:pPr>
            <a:r>
              <a:rPr lang="en-US" sz="1800" b="0" i="0" dirty="0">
                <a:latin typeface="Verdana" pitchFamily="34" charset="0"/>
                <a:ea typeface="Verdana" pitchFamily="34" charset="0"/>
                <a:cs typeface="Verdana" pitchFamily="34" charset="0"/>
              </a:rPr>
              <a:t>Alice then wishes to send message </a:t>
            </a:r>
            <a:r>
              <a:rPr lang="en-US" sz="1800" dirty="0">
                <a:solidFill>
                  <a:srgbClr val="00CC00"/>
                </a:solidFill>
                <a:latin typeface="Verdana" pitchFamily="34" charset="0"/>
                <a:ea typeface="Verdana" pitchFamily="34" charset="0"/>
                <a:cs typeface="Verdana" pitchFamily="34" charset="0"/>
              </a:rPr>
              <a:t>M</a:t>
            </a:r>
            <a:r>
              <a:rPr lang="en-US" sz="1800" b="0" i="0" dirty="0">
                <a:latin typeface="Verdana" pitchFamily="34" charset="0"/>
                <a:ea typeface="Verdana" pitchFamily="34" charset="0"/>
                <a:cs typeface="Verdana" pitchFamily="34" charset="0"/>
              </a:rPr>
              <a:t> to Bob.</a:t>
            </a:r>
          </a:p>
          <a:p>
            <a:pPr marL="619125" lvl="1" indent="-342900">
              <a:spcBef>
                <a:spcPts val="600"/>
              </a:spcBef>
              <a:spcAft>
                <a:spcPts val="600"/>
              </a:spcAft>
              <a:buFont typeface="Wingdings" pitchFamily="2" charset="2"/>
              <a:buChar char="Ø"/>
            </a:pPr>
            <a:r>
              <a:rPr lang="en-US" sz="1800" b="0" i="0" dirty="0">
                <a:latin typeface="Verdana" pitchFamily="34" charset="0"/>
                <a:ea typeface="Verdana" pitchFamily="34" charset="0"/>
                <a:cs typeface="Verdana" pitchFamily="34" charset="0"/>
              </a:rPr>
              <a:t>The message is encrypted by the following ways:</a:t>
            </a:r>
          </a:p>
          <a:p>
            <a:pPr marL="619125" lvl="1" indent="-342900">
              <a:spcBef>
                <a:spcPts val="600"/>
              </a:spcBef>
              <a:spcAft>
                <a:spcPts val="600"/>
              </a:spcAft>
              <a:buFont typeface="Tahoma" pitchFamily="34" charset="0"/>
              <a:buAutoNum type="arabicPeriod"/>
            </a:pPr>
            <a:r>
              <a:rPr lang="en-US" sz="1700" b="0" i="0" dirty="0">
                <a:latin typeface="Verdana" pitchFamily="34" charset="0"/>
                <a:ea typeface="Verdana" pitchFamily="34" charset="0"/>
                <a:cs typeface="Verdana" pitchFamily="34" charset="0"/>
              </a:rPr>
              <a:t>Alice first turns message </a:t>
            </a:r>
            <a:r>
              <a:rPr lang="en-US" sz="1700" dirty="0">
                <a:solidFill>
                  <a:srgbClr val="00CC00"/>
                </a:solidFill>
                <a:latin typeface="Verdana" pitchFamily="34" charset="0"/>
                <a:ea typeface="Verdana" pitchFamily="34" charset="0"/>
                <a:cs typeface="Verdana" pitchFamily="34" charset="0"/>
              </a:rPr>
              <a:t>M</a:t>
            </a:r>
            <a:r>
              <a:rPr lang="en-US" sz="1700" b="0" i="0" dirty="0">
                <a:latin typeface="Verdana" pitchFamily="34" charset="0"/>
                <a:ea typeface="Verdana" pitchFamily="34" charset="0"/>
                <a:cs typeface="Verdana" pitchFamily="34" charset="0"/>
              </a:rPr>
              <a:t> into an integer </a:t>
            </a:r>
            <a:r>
              <a:rPr lang="en-US" sz="1700" dirty="0">
                <a:solidFill>
                  <a:srgbClr val="00CC00"/>
                </a:solidFill>
                <a:latin typeface="Verdana" pitchFamily="34" charset="0"/>
                <a:ea typeface="Verdana" pitchFamily="34" charset="0"/>
                <a:cs typeface="Verdana" pitchFamily="34" charset="0"/>
              </a:rPr>
              <a:t>m</a:t>
            </a:r>
            <a:r>
              <a:rPr lang="en-US" sz="1700" b="0" i="0" dirty="0">
                <a:latin typeface="Verdana" pitchFamily="34" charset="0"/>
                <a:ea typeface="Verdana" pitchFamily="34" charset="0"/>
                <a:cs typeface="Verdana" pitchFamily="34" charset="0"/>
              </a:rPr>
              <a:t>, such that 0 ≤ m &lt; n. </a:t>
            </a:r>
          </a:p>
          <a:p>
            <a:pPr marL="1416050" lvl="1" indent="-342900">
              <a:spcBef>
                <a:spcPts val="600"/>
              </a:spcBef>
              <a:spcAft>
                <a:spcPts val="600"/>
              </a:spcAft>
              <a:buFont typeface="Wingdings" pitchFamily="2" charset="2"/>
              <a:buChar char="q"/>
            </a:pPr>
            <a:r>
              <a:rPr lang="en-US" sz="1500" b="0" i="0" dirty="0">
                <a:latin typeface="Verdana" pitchFamily="34" charset="0"/>
                <a:ea typeface="Verdana" pitchFamily="34" charset="0"/>
                <a:cs typeface="Verdana" pitchFamily="34" charset="0"/>
              </a:rPr>
              <a:t>That is, the message is represented as an integer between 0 and (n-1). </a:t>
            </a:r>
          </a:p>
          <a:p>
            <a:pPr marL="1416050" lvl="1" indent="-342900">
              <a:spcBef>
                <a:spcPts val="600"/>
              </a:spcBef>
              <a:spcAft>
                <a:spcPts val="600"/>
              </a:spcAft>
              <a:buFont typeface="Wingdings" pitchFamily="2" charset="2"/>
              <a:buChar char="q"/>
            </a:pPr>
            <a:r>
              <a:rPr lang="en-US" sz="1500" b="0" i="0" dirty="0">
                <a:latin typeface="Verdana" pitchFamily="34" charset="0"/>
                <a:ea typeface="Verdana" pitchFamily="34" charset="0"/>
                <a:cs typeface="Verdana" pitchFamily="34" charset="0"/>
              </a:rPr>
              <a:t>Large messages can be broken up into a number of blocks. Each block would then be represented by an integer in the same range.</a:t>
            </a:r>
          </a:p>
          <a:p>
            <a:pPr marL="619125" lvl="1" indent="-342900">
              <a:spcBef>
                <a:spcPts val="600"/>
              </a:spcBef>
              <a:spcAft>
                <a:spcPts val="600"/>
              </a:spcAft>
              <a:buFont typeface="Tahoma" pitchFamily="34" charset="0"/>
              <a:buAutoNum type="arabicPeriod" startAt="2"/>
            </a:pPr>
            <a:r>
              <a:rPr lang="en-US" sz="1700" b="0" i="0" dirty="0">
                <a:latin typeface="Verdana" pitchFamily="34" charset="0"/>
                <a:ea typeface="Verdana" pitchFamily="34" charset="0"/>
                <a:cs typeface="Verdana" pitchFamily="34" charset="0"/>
              </a:rPr>
              <a:t>After turning the message into integer, Alice then computes the </a:t>
            </a:r>
            <a:r>
              <a:rPr lang="en-US" sz="1700" b="0" i="0" dirty="0" err="1">
                <a:latin typeface="Verdana" pitchFamily="34" charset="0"/>
                <a:ea typeface="Verdana" pitchFamily="34" charset="0"/>
                <a:cs typeface="Verdana" pitchFamily="34" charset="0"/>
              </a:rPr>
              <a:t>ciphertext</a:t>
            </a:r>
            <a:r>
              <a:rPr lang="en-US" sz="1700" b="0" i="0" dirty="0">
                <a:latin typeface="Verdana" pitchFamily="34" charset="0"/>
                <a:ea typeface="Verdana" pitchFamily="34" charset="0"/>
                <a:cs typeface="Verdana" pitchFamily="34" charset="0"/>
              </a:rPr>
              <a:t> </a:t>
            </a:r>
            <a:r>
              <a:rPr lang="en-US" sz="1700" dirty="0">
                <a:solidFill>
                  <a:srgbClr val="FF0000"/>
                </a:solidFill>
                <a:latin typeface="Verdana" pitchFamily="34" charset="0"/>
                <a:ea typeface="Verdana" pitchFamily="34" charset="0"/>
                <a:cs typeface="Verdana" pitchFamily="34" charset="0"/>
              </a:rPr>
              <a:t>c</a:t>
            </a:r>
            <a:r>
              <a:rPr lang="en-US" sz="1700" b="0" i="0" dirty="0">
                <a:latin typeface="Verdana" pitchFamily="34" charset="0"/>
                <a:ea typeface="Verdana" pitchFamily="34" charset="0"/>
                <a:cs typeface="Verdana" pitchFamily="34" charset="0"/>
              </a:rPr>
              <a:t> using the following relation:</a:t>
            </a:r>
          </a:p>
          <a:p>
            <a:pPr marL="619125" lvl="1" indent="-342900" algn="ctr">
              <a:spcBef>
                <a:spcPts val="600"/>
              </a:spcBef>
              <a:spcAft>
                <a:spcPts val="600"/>
              </a:spcAft>
            </a:pPr>
            <a:r>
              <a:rPr lang="en-US" sz="1600" i="0" dirty="0">
                <a:solidFill>
                  <a:srgbClr val="FF0000"/>
                </a:solidFill>
                <a:latin typeface="Verdana" pitchFamily="34" charset="0"/>
                <a:ea typeface="Verdana" pitchFamily="34" charset="0"/>
                <a:cs typeface="Verdana" pitchFamily="34" charset="0"/>
              </a:rPr>
              <a:t>c</a:t>
            </a:r>
            <a:r>
              <a:rPr lang="en-US" sz="1600" b="0" i="0" dirty="0">
                <a:latin typeface="Verdana" pitchFamily="34" charset="0"/>
                <a:ea typeface="Verdana" pitchFamily="34" charset="0"/>
                <a:cs typeface="Verdana" pitchFamily="34" charset="0"/>
              </a:rPr>
              <a:t> = </a:t>
            </a:r>
            <a:r>
              <a:rPr lang="en-US" sz="1600" dirty="0">
                <a:solidFill>
                  <a:srgbClr val="00CC00"/>
                </a:solidFill>
                <a:latin typeface="Verdana" pitchFamily="34" charset="0"/>
                <a:ea typeface="Verdana" pitchFamily="34" charset="0"/>
                <a:cs typeface="Verdana" pitchFamily="34" charset="0"/>
              </a:rPr>
              <a:t>m</a:t>
            </a:r>
            <a:r>
              <a:rPr lang="en-US" sz="1600" i="0" baseline="30000" dirty="0">
                <a:solidFill>
                  <a:srgbClr val="3333FF"/>
                </a:solidFill>
                <a:latin typeface="Verdana" pitchFamily="34" charset="0"/>
                <a:ea typeface="Verdana" pitchFamily="34" charset="0"/>
                <a:cs typeface="Verdana" pitchFamily="34" charset="0"/>
              </a:rPr>
              <a:t>e</a:t>
            </a:r>
            <a:r>
              <a:rPr lang="en-US" sz="1600" b="0" i="0" dirty="0">
                <a:latin typeface="Verdana" pitchFamily="34" charset="0"/>
                <a:ea typeface="Verdana" pitchFamily="34" charset="0"/>
                <a:cs typeface="Verdana" pitchFamily="34" charset="0"/>
              </a:rPr>
              <a:t> mod </a:t>
            </a:r>
            <a:r>
              <a:rPr lang="en-US" sz="1600" i="0" dirty="0">
                <a:solidFill>
                  <a:srgbClr val="3333FF"/>
                </a:solidFill>
                <a:latin typeface="Verdana" pitchFamily="34" charset="0"/>
                <a:ea typeface="Verdana" pitchFamily="34" charset="0"/>
                <a:cs typeface="Verdana" pitchFamily="34" charset="0"/>
              </a:rPr>
              <a:t>n</a:t>
            </a:r>
            <a:endParaRPr lang="en-US" sz="1700" b="0" i="0" dirty="0">
              <a:latin typeface="Verdana" pitchFamily="34" charset="0"/>
              <a:ea typeface="Verdana" pitchFamily="34" charset="0"/>
              <a:cs typeface="Verdana" pitchFamily="34" charset="0"/>
            </a:endParaRPr>
          </a:p>
          <a:p>
            <a:pPr marL="619125" lvl="1" indent="-342900">
              <a:spcBef>
                <a:spcPts val="600"/>
              </a:spcBef>
              <a:spcAft>
                <a:spcPts val="600"/>
              </a:spcAft>
              <a:buFont typeface="Tahoma" pitchFamily="34" charset="0"/>
              <a:buAutoNum type="arabicPeriod" startAt="3"/>
            </a:pPr>
            <a:r>
              <a:rPr lang="en-US" sz="1700" b="0" i="0" dirty="0">
                <a:latin typeface="Verdana" pitchFamily="34" charset="0"/>
                <a:ea typeface="Verdana" pitchFamily="34" charset="0"/>
                <a:cs typeface="Verdana" pitchFamily="34" charset="0"/>
              </a:rPr>
              <a:t>After computing </a:t>
            </a:r>
            <a:r>
              <a:rPr lang="en-US" sz="1700" b="0" i="0" dirty="0" err="1">
                <a:latin typeface="Verdana" pitchFamily="34" charset="0"/>
                <a:ea typeface="Verdana" pitchFamily="34" charset="0"/>
                <a:cs typeface="Verdana" pitchFamily="34" charset="0"/>
              </a:rPr>
              <a:t>ciphertext</a:t>
            </a:r>
            <a:r>
              <a:rPr lang="en-US" sz="1700" b="0" i="0" dirty="0">
                <a:latin typeface="Verdana" pitchFamily="34" charset="0"/>
                <a:ea typeface="Verdana" pitchFamily="34" charset="0"/>
                <a:cs typeface="Verdana" pitchFamily="34" charset="0"/>
              </a:rPr>
              <a:t>, Alice then transmits </a:t>
            </a:r>
            <a:r>
              <a:rPr lang="en-US" sz="1700" dirty="0">
                <a:solidFill>
                  <a:srgbClr val="FF0000"/>
                </a:solidFill>
                <a:latin typeface="Verdana" pitchFamily="34" charset="0"/>
                <a:ea typeface="Verdana" pitchFamily="34" charset="0"/>
                <a:cs typeface="Verdana" pitchFamily="34" charset="0"/>
              </a:rPr>
              <a:t>c</a:t>
            </a:r>
            <a:r>
              <a:rPr lang="en-US" sz="1700" b="0" i="0" dirty="0">
                <a:latin typeface="Verdana" pitchFamily="34" charset="0"/>
                <a:ea typeface="Verdana" pitchFamily="34" charset="0"/>
                <a:cs typeface="Verdana" pitchFamily="34" charset="0"/>
              </a:rPr>
              <a:t> to Bob.</a:t>
            </a:r>
          </a:p>
        </p:txBody>
      </p:sp>
      <p:sp>
        <p:nvSpPr>
          <p:cNvPr id="19460" name="Rectangle 11"/>
          <p:cNvSpPr>
            <a:spLocks noChangeArrowheads="1"/>
          </p:cNvSpPr>
          <p:nvPr/>
        </p:nvSpPr>
        <p:spPr bwMode="auto">
          <a:xfrm>
            <a:off x="0" y="0"/>
            <a:ext cx="9144000" cy="5238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2800" i="0">
                <a:latin typeface="Arial" charset="0"/>
              </a:rPr>
              <a:t>RSA Algorithm: Encryption</a:t>
            </a:r>
          </a:p>
        </p:txBody>
      </p:sp>
      <p:sp>
        <p:nvSpPr>
          <p:cNvPr id="5" name="Slide Number Placeholder 4"/>
          <p:cNvSpPr>
            <a:spLocks noGrp="1"/>
          </p:cNvSpPr>
          <p:nvPr>
            <p:ph type="sldNum" sz="quarter" idx="10"/>
          </p:nvPr>
        </p:nvSpPr>
        <p:spPr/>
        <p:txBody>
          <a:bodyPr/>
          <a:lstStyle/>
          <a:p>
            <a:r>
              <a:rPr lang="en-US" smtClean="0"/>
              <a:t>Slide- </a:t>
            </a:r>
            <a:fld id="{F7A995B4-187C-475F-9050-705EE2E66F48}" type="slidenum">
              <a:rPr lang="en-US" smtClean="0"/>
              <a:pPr/>
              <a:t>63</a:t>
            </a:fld>
            <a:endParaRPr lang="en-US" dirty="0"/>
          </a:p>
        </p:txBody>
      </p:sp>
    </p:spTree>
    <p:extLst>
      <p:ext uri="{BB962C8B-B14F-4D97-AF65-F5344CB8AC3E}">
        <p14:creationId xmlns:p14="http://schemas.microsoft.com/office/powerpoint/2010/main" val="419242426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750" y="2286000"/>
            <a:ext cx="6800850" cy="384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 name="Rectangle 14"/>
          <p:cNvSpPr>
            <a:spLocks noChangeArrowheads="1"/>
          </p:cNvSpPr>
          <p:nvPr/>
        </p:nvSpPr>
        <p:spPr bwMode="auto">
          <a:xfrm>
            <a:off x="0" y="609600"/>
            <a:ext cx="8763000"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619125" lvl="1" indent="-342900">
              <a:spcBef>
                <a:spcPts val="300"/>
              </a:spcBef>
              <a:spcAft>
                <a:spcPts val="300"/>
              </a:spcAft>
              <a:buFont typeface="Wingdings" pitchFamily="2" charset="2"/>
              <a:buChar char="Ø"/>
            </a:pPr>
            <a:r>
              <a:rPr lang="en-US" sz="1700" b="0" i="0">
                <a:latin typeface="Verdana" pitchFamily="34" charset="0"/>
                <a:ea typeface="Verdana" pitchFamily="34" charset="0"/>
                <a:cs typeface="Verdana" pitchFamily="34" charset="0"/>
              </a:rPr>
              <a:t>Bob can recover </a:t>
            </a:r>
            <a:r>
              <a:rPr lang="en-US" sz="1700">
                <a:solidFill>
                  <a:srgbClr val="00CC00"/>
                </a:solidFill>
                <a:latin typeface="Verdana" pitchFamily="34" charset="0"/>
                <a:ea typeface="Verdana" pitchFamily="34" charset="0"/>
                <a:cs typeface="Verdana" pitchFamily="34" charset="0"/>
              </a:rPr>
              <a:t>m</a:t>
            </a:r>
            <a:r>
              <a:rPr lang="en-US" sz="1700" b="0" i="0">
                <a:latin typeface="Verdana" pitchFamily="34" charset="0"/>
                <a:ea typeface="Verdana" pitchFamily="34" charset="0"/>
                <a:cs typeface="Verdana" pitchFamily="34" charset="0"/>
              </a:rPr>
              <a:t> from </a:t>
            </a:r>
            <a:r>
              <a:rPr lang="en-US" sz="1700">
                <a:solidFill>
                  <a:srgbClr val="FF0000"/>
                </a:solidFill>
                <a:latin typeface="Verdana" pitchFamily="34" charset="0"/>
                <a:ea typeface="Verdana" pitchFamily="34" charset="0"/>
                <a:cs typeface="Verdana" pitchFamily="34" charset="0"/>
              </a:rPr>
              <a:t>c</a:t>
            </a:r>
            <a:r>
              <a:rPr lang="en-US" sz="1700" b="0" i="0">
                <a:latin typeface="Verdana" pitchFamily="34" charset="0"/>
                <a:ea typeface="Verdana" pitchFamily="34" charset="0"/>
                <a:cs typeface="Verdana" pitchFamily="34" charset="0"/>
              </a:rPr>
              <a:t> by using his private key exponent </a:t>
            </a:r>
            <a:r>
              <a:rPr lang="en-US" sz="1700">
                <a:solidFill>
                  <a:srgbClr val="3333FF"/>
                </a:solidFill>
                <a:latin typeface="Verdana" pitchFamily="34" charset="0"/>
                <a:ea typeface="Verdana" pitchFamily="34" charset="0"/>
                <a:cs typeface="Verdana" pitchFamily="34" charset="0"/>
              </a:rPr>
              <a:t>d</a:t>
            </a:r>
            <a:r>
              <a:rPr lang="en-US" sz="1700" b="0" i="0">
                <a:latin typeface="Verdana" pitchFamily="34" charset="0"/>
                <a:ea typeface="Verdana" pitchFamily="34" charset="0"/>
                <a:cs typeface="Verdana" pitchFamily="34" charset="0"/>
              </a:rPr>
              <a:t> using the following relation:</a:t>
            </a:r>
          </a:p>
          <a:p>
            <a:pPr marL="619125" lvl="1" indent="-342900" algn="ctr">
              <a:spcBef>
                <a:spcPts val="300"/>
              </a:spcBef>
              <a:spcAft>
                <a:spcPts val="300"/>
              </a:spcAft>
            </a:pPr>
            <a:r>
              <a:rPr lang="en-US" sz="1600" b="0" i="0">
                <a:solidFill>
                  <a:srgbClr val="00CC00"/>
                </a:solidFill>
                <a:latin typeface="Verdana" pitchFamily="34" charset="0"/>
                <a:ea typeface="Verdana" pitchFamily="34" charset="0"/>
                <a:cs typeface="Verdana" pitchFamily="34" charset="0"/>
              </a:rPr>
              <a:t>m</a:t>
            </a:r>
            <a:r>
              <a:rPr lang="en-US" sz="1600" b="0" i="0">
                <a:latin typeface="Verdana" pitchFamily="34" charset="0"/>
                <a:ea typeface="Verdana" pitchFamily="34" charset="0"/>
                <a:cs typeface="Verdana" pitchFamily="34" charset="0"/>
              </a:rPr>
              <a:t> = </a:t>
            </a:r>
            <a:r>
              <a:rPr lang="en-US" sz="1600" i="0">
                <a:solidFill>
                  <a:srgbClr val="FF0000"/>
                </a:solidFill>
                <a:latin typeface="Verdana" pitchFamily="34" charset="0"/>
                <a:ea typeface="Verdana" pitchFamily="34" charset="0"/>
                <a:cs typeface="Verdana" pitchFamily="34" charset="0"/>
              </a:rPr>
              <a:t>c</a:t>
            </a:r>
            <a:r>
              <a:rPr lang="en-US" sz="1600" i="0" baseline="30000">
                <a:solidFill>
                  <a:srgbClr val="3333FF"/>
                </a:solidFill>
                <a:latin typeface="Verdana" pitchFamily="34" charset="0"/>
                <a:ea typeface="Verdana" pitchFamily="34" charset="0"/>
                <a:cs typeface="Verdana" pitchFamily="34" charset="0"/>
              </a:rPr>
              <a:t>d</a:t>
            </a:r>
            <a:r>
              <a:rPr lang="en-US" sz="1600" b="0" i="0">
                <a:latin typeface="Verdana" pitchFamily="34" charset="0"/>
                <a:ea typeface="Verdana" pitchFamily="34" charset="0"/>
                <a:cs typeface="Verdana" pitchFamily="34" charset="0"/>
              </a:rPr>
              <a:t> mod </a:t>
            </a:r>
            <a:r>
              <a:rPr lang="en-US" sz="1600" i="0">
                <a:solidFill>
                  <a:srgbClr val="FF0000"/>
                </a:solidFill>
                <a:latin typeface="Verdana" pitchFamily="34" charset="0"/>
                <a:ea typeface="Verdana" pitchFamily="34" charset="0"/>
                <a:cs typeface="Verdana" pitchFamily="34" charset="0"/>
              </a:rPr>
              <a:t>n</a:t>
            </a:r>
            <a:endParaRPr lang="en-US" sz="1700" b="0" i="0">
              <a:latin typeface="Verdana" pitchFamily="34" charset="0"/>
              <a:ea typeface="Verdana" pitchFamily="34" charset="0"/>
              <a:cs typeface="Verdana" pitchFamily="34" charset="0"/>
            </a:endParaRPr>
          </a:p>
          <a:p>
            <a:pPr marL="619125" lvl="1" indent="-342900">
              <a:spcBef>
                <a:spcPts val="300"/>
              </a:spcBef>
              <a:spcAft>
                <a:spcPts val="300"/>
              </a:spcAft>
              <a:buFont typeface="Wingdings" pitchFamily="2" charset="2"/>
              <a:buChar char="Ø"/>
            </a:pPr>
            <a:r>
              <a:rPr lang="en-US" sz="1700" b="0" i="0">
                <a:latin typeface="Verdana" pitchFamily="34" charset="0"/>
                <a:ea typeface="Verdana" pitchFamily="34" charset="0"/>
                <a:cs typeface="Verdana" pitchFamily="34" charset="0"/>
              </a:rPr>
              <a:t>After having </a:t>
            </a:r>
            <a:r>
              <a:rPr lang="en-US" sz="1700">
                <a:solidFill>
                  <a:srgbClr val="00CC00"/>
                </a:solidFill>
                <a:latin typeface="Verdana" pitchFamily="34" charset="0"/>
                <a:ea typeface="Verdana" pitchFamily="34" charset="0"/>
                <a:cs typeface="Verdana" pitchFamily="34" charset="0"/>
              </a:rPr>
              <a:t>m</a:t>
            </a:r>
            <a:r>
              <a:rPr lang="en-US" sz="1700" b="0" i="0">
                <a:latin typeface="Verdana" pitchFamily="34" charset="0"/>
                <a:ea typeface="Verdana" pitchFamily="34" charset="0"/>
                <a:cs typeface="Verdana" pitchFamily="34" charset="0"/>
              </a:rPr>
              <a:t>, Bob can recover the original message </a:t>
            </a:r>
            <a:r>
              <a:rPr lang="en-US" sz="1700">
                <a:solidFill>
                  <a:srgbClr val="00CC00"/>
                </a:solidFill>
                <a:latin typeface="Verdana" pitchFamily="34" charset="0"/>
                <a:ea typeface="Verdana" pitchFamily="34" charset="0"/>
                <a:cs typeface="Verdana" pitchFamily="34" charset="0"/>
              </a:rPr>
              <a:t>M</a:t>
            </a:r>
            <a:r>
              <a:rPr lang="en-US" sz="1700" b="0" i="0">
                <a:latin typeface="Verdana" pitchFamily="34" charset="0"/>
                <a:ea typeface="Verdana" pitchFamily="34" charset="0"/>
                <a:cs typeface="Verdana" pitchFamily="34" charset="0"/>
              </a:rPr>
              <a:t> by reversing the padding scheme.</a:t>
            </a:r>
          </a:p>
          <a:p>
            <a:pPr marL="619125" lvl="1" indent="-342900">
              <a:spcBef>
                <a:spcPts val="300"/>
              </a:spcBef>
              <a:spcAft>
                <a:spcPts val="300"/>
              </a:spcAft>
              <a:buFont typeface="Wingdings" pitchFamily="2" charset="2"/>
              <a:buChar char="Ø"/>
            </a:pPr>
            <a:r>
              <a:rPr lang="en-US" sz="1700" b="0" i="0">
                <a:latin typeface="Verdana" pitchFamily="34" charset="0"/>
                <a:ea typeface="Verdana" pitchFamily="34" charset="0"/>
                <a:cs typeface="Verdana" pitchFamily="34" charset="0"/>
              </a:rPr>
              <a:t>The encryption, decryption and key generation in RSA</a:t>
            </a:r>
          </a:p>
          <a:p>
            <a:pPr marL="619125" lvl="1" indent="-342900">
              <a:spcBef>
                <a:spcPts val="300"/>
              </a:spcBef>
              <a:spcAft>
                <a:spcPts val="300"/>
              </a:spcAft>
            </a:pPr>
            <a:r>
              <a:rPr lang="en-US" sz="1700" b="0" i="0">
                <a:latin typeface="Verdana" pitchFamily="34" charset="0"/>
                <a:ea typeface="Verdana" pitchFamily="34" charset="0"/>
                <a:cs typeface="Verdana" pitchFamily="34" charset="0"/>
              </a:rPr>
              <a:t>	is shown in the figure below.</a:t>
            </a:r>
          </a:p>
        </p:txBody>
      </p:sp>
      <p:sp>
        <p:nvSpPr>
          <p:cNvPr id="21509" name="Rectangle 11"/>
          <p:cNvSpPr>
            <a:spLocks noChangeArrowheads="1"/>
          </p:cNvSpPr>
          <p:nvPr/>
        </p:nvSpPr>
        <p:spPr bwMode="auto">
          <a:xfrm>
            <a:off x="0" y="0"/>
            <a:ext cx="9144000" cy="5238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2800" i="0">
                <a:latin typeface="Arial" charset="0"/>
              </a:rPr>
              <a:t>RSA Algorithm: Decryption</a:t>
            </a:r>
          </a:p>
        </p:txBody>
      </p:sp>
      <p:sp>
        <p:nvSpPr>
          <p:cNvPr id="21510" name="Text Box 11"/>
          <p:cNvSpPr txBox="1">
            <a:spLocks noChangeArrowheads="1"/>
          </p:cNvSpPr>
          <p:nvPr/>
        </p:nvSpPr>
        <p:spPr bwMode="auto">
          <a:xfrm>
            <a:off x="1600200" y="6400800"/>
            <a:ext cx="666273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i="1">
                <a:solidFill>
                  <a:schemeClr val="tx1"/>
                </a:solidFill>
                <a:latin typeface="Times New Roman" pitchFamily="18" charset="0"/>
              </a:defRPr>
            </a:lvl1pPr>
            <a:lvl2pPr marL="742950" indent="-285750">
              <a:defRPr b="1" i="1">
                <a:solidFill>
                  <a:schemeClr val="tx1"/>
                </a:solidFill>
                <a:latin typeface="Times New Roman" pitchFamily="18" charset="0"/>
              </a:defRPr>
            </a:lvl2pPr>
            <a:lvl3pPr marL="1143000" indent="-228600">
              <a:defRPr b="1" i="1">
                <a:solidFill>
                  <a:schemeClr val="tx1"/>
                </a:solidFill>
                <a:latin typeface="Times New Roman" pitchFamily="18" charset="0"/>
              </a:defRPr>
            </a:lvl3pPr>
            <a:lvl4pPr marL="1600200" indent="-228600">
              <a:defRPr b="1" i="1">
                <a:solidFill>
                  <a:schemeClr val="tx1"/>
                </a:solidFill>
                <a:latin typeface="Times New Roman" pitchFamily="18" charset="0"/>
              </a:defRPr>
            </a:lvl4pPr>
            <a:lvl5pPr marL="2057400" indent="-228600">
              <a:defRPr b="1" i="1">
                <a:solidFill>
                  <a:schemeClr val="tx1"/>
                </a:solidFill>
                <a:latin typeface="Times New Roman" pitchFamily="18" charset="0"/>
              </a:defRPr>
            </a:lvl5pPr>
            <a:lvl6pPr marL="2514600" indent="-228600" eaLnBrk="0" fontAlgn="base" hangingPunct="0">
              <a:spcBef>
                <a:spcPct val="0"/>
              </a:spcBef>
              <a:spcAft>
                <a:spcPct val="0"/>
              </a:spcAft>
              <a:defRPr b="1" i="1">
                <a:solidFill>
                  <a:schemeClr val="tx1"/>
                </a:solidFill>
                <a:latin typeface="Times New Roman" pitchFamily="18" charset="0"/>
              </a:defRPr>
            </a:lvl6pPr>
            <a:lvl7pPr marL="2971800" indent="-228600" eaLnBrk="0" fontAlgn="base" hangingPunct="0">
              <a:spcBef>
                <a:spcPct val="0"/>
              </a:spcBef>
              <a:spcAft>
                <a:spcPct val="0"/>
              </a:spcAft>
              <a:defRPr b="1" i="1">
                <a:solidFill>
                  <a:schemeClr val="tx1"/>
                </a:solidFill>
                <a:latin typeface="Times New Roman" pitchFamily="18" charset="0"/>
              </a:defRPr>
            </a:lvl7pPr>
            <a:lvl8pPr marL="3429000" indent="-228600" eaLnBrk="0" fontAlgn="base" hangingPunct="0">
              <a:spcBef>
                <a:spcPct val="0"/>
              </a:spcBef>
              <a:spcAft>
                <a:spcPct val="0"/>
              </a:spcAft>
              <a:defRPr b="1" i="1">
                <a:solidFill>
                  <a:schemeClr val="tx1"/>
                </a:solidFill>
                <a:latin typeface="Times New Roman" pitchFamily="18" charset="0"/>
              </a:defRPr>
            </a:lvl8pPr>
            <a:lvl9pPr marL="3886200" indent="-228600" eaLnBrk="0" fontAlgn="base" hangingPunct="0">
              <a:spcBef>
                <a:spcPct val="0"/>
              </a:spcBef>
              <a:spcAft>
                <a:spcPct val="0"/>
              </a:spcAft>
              <a:defRPr b="1" i="1">
                <a:solidFill>
                  <a:schemeClr val="tx1"/>
                </a:solidFill>
                <a:latin typeface="Times New Roman" pitchFamily="18" charset="0"/>
              </a:defRPr>
            </a:lvl9pPr>
          </a:lstStyle>
          <a:p>
            <a:r>
              <a:rPr lang="en-US" sz="1700" b="0" i="0">
                <a:solidFill>
                  <a:schemeClr val="folHlink"/>
                </a:solidFill>
                <a:latin typeface="Verdana" pitchFamily="34" charset="0"/>
                <a:ea typeface="Verdana" pitchFamily="34" charset="0"/>
                <a:cs typeface="Verdana" pitchFamily="34" charset="0"/>
              </a:rPr>
              <a:t>Figure: </a:t>
            </a:r>
            <a:r>
              <a:rPr lang="en-US" sz="1700" b="0" i="0">
                <a:latin typeface="Verdana" pitchFamily="34" charset="0"/>
                <a:ea typeface="Verdana" pitchFamily="34" charset="0"/>
                <a:cs typeface="Verdana" pitchFamily="34" charset="0"/>
              </a:rPr>
              <a:t>Encryption, decryption, and key generation in RSA</a:t>
            </a:r>
          </a:p>
        </p:txBody>
      </p:sp>
      <p:sp>
        <p:nvSpPr>
          <p:cNvPr id="5" name="Slide Number Placeholder 4"/>
          <p:cNvSpPr>
            <a:spLocks noGrp="1"/>
          </p:cNvSpPr>
          <p:nvPr>
            <p:ph type="sldNum" sz="quarter" idx="10"/>
          </p:nvPr>
        </p:nvSpPr>
        <p:spPr/>
        <p:txBody>
          <a:bodyPr/>
          <a:lstStyle/>
          <a:p>
            <a:r>
              <a:rPr lang="en-US" smtClean="0"/>
              <a:t>Slide- </a:t>
            </a:r>
            <a:fld id="{F7A995B4-187C-475F-9050-705EE2E66F48}" type="slidenum">
              <a:rPr lang="en-US" smtClean="0"/>
              <a:pPr/>
              <a:t>64</a:t>
            </a:fld>
            <a:endParaRPr lang="en-US" dirty="0"/>
          </a:p>
        </p:txBody>
      </p:sp>
    </p:spTree>
    <p:extLst>
      <p:ext uri="{BB962C8B-B14F-4D97-AF65-F5344CB8AC3E}">
        <p14:creationId xmlns:p14="http://schemas.microsoft.com/office/powerpoint/2010/main" val="39165491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14"/>
          <p:cNvSpPr>
            <a:spLocks noChangeArrowheads="1"/>
          </p:cNvSpPr>
          <p:nvPr/>
        </p:nvSpPr>
        <p:spPr bwMode="auto">
          <a:xfrm>
            <a:off x="0" y="609600"/>
            <a:ext cx="8763000" cy="482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693738" lvl="1" indent="-457200" algn="just">
              <a:spcBef>
                <a:spcPts val="200"/>
              </a:spcBef>
              <a:spcAft>
                <a:spcPts val="200"/>
              </a:spcAft>
              <a:tabLst>
                <a:tab pos="914400" algn="l"/>
              </a:tabLst>
            </a:pPr>
            <a:r>
              <a:rPr lang="en-US" sz="1700" i="0">
                <a:solidFill>
                  <a:srgbClr val="FF0000"/>
                </a:solidFill>
                <a:latin typeface="Verdana" pitchFamily="34" charset="0"/>
              </a:rPr>
              <a:t>Example-1:</a:t>
            </a:r>
          </a:p>
          <a:p>
            <a:pPr marL="693738" lvl="1" indent="-457200" algn="just">
              <a:spcBef>
                <a:spcPts val="600"/>
              </a:spcBef>
              <a:spcAft>
                <a:spcPts val="600"/>
              </a:spcAft>
              <a:buFont typeface="Tahoma" pitchFamily="34" charset="0"/>
              <a:buAutoNum type="arabicPeriod"/>
              <a:tabLst>
                <a:tab pos="914400" algn="l"/>
              </a:tabLst>
            </a:pPr>
            <a:r>
              <a:rPr lang="en-US" sz="1700" b="0" i="0">
                <a:latin typeface="Verdana" pitchFamily="34" charset="0"/>
              </a:rPr>
              <a:t>Choose p = 3 and q = 11</a:t>
            </a:r>
            <a:endParaRPr lang="en-US" sz="1700" b="0" i="0">
              <a:solidFill>
                <a:srgbClr val="00CC00"/>
              </a:solidFill>
              <a:latin typeface="Verdana" pitchFamily="34" charset="0"/>
            </a:endParaRPr>
          </a:p>
          <a:p>
            <a:pPr marL="693738" lvl="1" indent="-457200" algn="just">
              <a:spcBef>
                <a:spcPts val="600"/>
              </a:spcBef>
              <a:spcAft>
                <a:spcPts val="600"/>
              </a:spcAft>
              <a:buFont typeface="Tahoma" pitchFamily="34" charset="0"/>
              <a:buAutoNum type="arabicPeriod"/>
              <a:tabLst>
                <a:tab pos="914400" algn="l"/>
              </a:tabLst>
            </a:pPr>
            <a:r>
              <a:rPr lang="en-US" sz="1700" b="0" i="0">
                <a:latin typeface="Verdana" pitchFamily="34" charset="0"/>
              </a:rPr>
              <a:t>Compute n = p * q = 3 * 11 = 33 </a:t>
            </a:r>
          </a:p>
          <a:p>
            <a:pPr marL="693738" lvl="1" indent="-457200" algn="just">
              <a:spcBef>
                <a:spcPts val="600"/>
              </a:spcBef>
              <a:spcAft>
                <a:spcPts val="600"/>
              </a:spcAft>
              <a:buFont typeface="Tahoma" pitchFamily="34" charset="0"/>
              <a:buAutoNum type="arabicPeriod"/>
              <a:tabLst>
                <a:tab pos="914400" algn="l"/>
              </a:tabLst>
            </a:pPr>
            <a:r>
              <a:rPr lang="en-US" sz="1700" b="0" i="0">
                <a:latin typeface="Verdana" pitchFamily="34" charset="0"/>
              </a:rPr>
              <a:t>Compute φ(n) = φ(p*q) = φ(p)* φ(q)=(p - 1) * (q - 1) = 2 * 10 = 20 </a:t>
            </a:r>
          </a:p>
          <a:p>
            <a:pPr marL="693738" lvl="1" indent="-457200" algn="just">
              <a:spcBef>
                <a:spcPts val="600"/>
              </a:spcBef>
              <a:spcAft>
                <a:spcPts val="600"/>
              </a:spcAft>
              <a:buFont typeface="Tahoma" pitchFamily="34" charset="0"/>
              <a:buAutoNum type="arabicPeriod"/>
              <a:tabLst>
                <a:tab pos="914400" algn="l"/>
              </a:tabLst>
            </a:pPr>
            <a:r>
              <a:rPr lang="en-US" sz="1700" b="0" i="0">
                <a:latin typeface="Verdana" pitchFamily="34" charset="0"/>
              </a:rPr>
              <a:t>Choose e such that 1 &lt; e &lt; φ(n) and e and φ(n) are coprime. We have several choices for e: 7, 11, 13, 17, 19. (We cannot use 5 as e, because 20 is divisible by 5). Let e = 7 </a:t>
            </a:r>
          </a:p>
          <a:p>
            <a:pPr marL="693738" lvl="1" indent="-457200" algn="just">
              <a:spcBef>
                <a:spcPts val="600"/>
              </a:spcBef>
              <a:spcAft>
                <a:spcPts val="600"/>
              </a:spcAft>
              <a:buFont typeface="Tahoma" pitchFamily="34" charset="0"/>
              <a:buAutoNum type="arabicPeriod"/>
              <a:tabLst>
                <a:tab pos="914400" algn="l"/>
              </a:tabLst>
            </a:pPr>
            <a:r>
              <a:rPr lang="en-US" sz="1700" b="0" i="0">
                <a:latin typeface="Verdana" pitchFamily="34" charset="0"/>
              </a:rPr>
              <a:t>Compute a value for d such that (d * e) mod φ(n) = 1. One solution is d =</a:t>
            </a:r>
            <a:r>
              <a:rPr lang="en-US" sz="1700" b="0" i="0">
                <a:solidFill>
                  <a:srgbClr val="FF0000"/>
                </a:solidFill>
                <a:latin typeface="Verdana" pitchFamily="34" charset="0"/>
              </a:rPr>
              <a:t> 3 </a:t>
            </a:r>
            <a:r>
              <a:rPr lang="en-US" sz="1700" b="0" i="0">
                <a:latin typeface="Verdana" pitchFamily="34" charset="0"/>
              </a:rPr>
              <a:t>[(3 * 7) % 20 = 1] </a:t>
            </a:r>
            <a:r>
              <a:rPr lang="en-US" sz="1700" b="0" i="0">
                <a:solidFill>
                  <a:srgbClr val="00CC00"/>
                </a:solidFill>
                <a:latin typeface="Verdana" pitchFamily="34" charset="0"/>
              </a:rPr>
              <a:t>[d is the multiplicative inverse of e]</a:t>
            </a:r>
          </a:p>
          <a:p>
            <a:pPr marL="693738" lvl="1" indent="-457200" algn="just">
              <a:spcBef>
                <a:spcPts val="600"/>
              </a:spcBef>
              <a:spcAft>
                <a:spcPts val="600"/>
              </a:spcAft>
              <a:buFont typeface="Tahoma" pitchFamily="34" charset="0"/>
              <a:buAutoNum type="arabicPeriod"/>
              <a:tabLst>
                <a:tab pos="914400" algn="l"/>
              </a:tabLst>
            </a:pPr>
            <a:r>
              <a:rPr lang="en-US" sz="1700" b="0" i="0">
                <a:latin typeface="Verdana" pitchFamily="34" charset="0"/>
              </a:rPr>
              <a:t>Public key is (e, n) =&gt; (7, 33) </a:t>
            </a:r>
          </a:p>
          <a:p>
            <a:pPr marL="693738" lvl="1" indent="-457200" algn="just">
              <a:spcBef>
                <a:spcPts val="600"/>
              </a:spcBef>
              <a:spcAft>
                <a:spcPts val="600"/>
              </a:spcAft>
              <a:buFont typeface="Tahoma" pitchFamily="34" charset="0"/>
              <a:buAutoNum type="arabicPeriod"/>
              <a:tabLst>
                <a:tab pos="914400" algn="l"/>
              </a:tabLst>
            </a:pPr>
            <a:r>
              <a:rPr lang="en-US" sz="1700" b="0" i="0">
                <a:latin typeface="Verdana" pitchFamily="34" charset="0"/>
              </a:rPr>
              <a:t>Private key is (d, n) =&gt; (3, 33) </a:t>
            </a:r>
          </a:p>
          <a:p>
            <a:pPr marL="693738" lvl="1" indent="-457200" algn="just">
              <a:spcBef>
                <a:spcPts val="600"/>
              </a:spcBef>
              <a:spcAft>
                <a:spcPts val="600"/>
              </a:spcAft>
              <a:buFont typeface="Tahoma" pitchFamily="34" charset="0"/>
              <a:buAutoNum type="arabicPeriod"/>
              <a:tabLst>
                <a:tab pos="914400" algn="l"/>
              </a:tabLst>
            </a:pPr>
            <a:r>
              <a:rPr lang="en-US" sz="1700" b="0" i="0">
                <a:latin typeface="Verdana" pitchFamily="34" charset="0"/>
              </a:rPr>
              <a:t>The encryption of m = 2 is </a:t>
            </a:r>
            <a:r>
              <a:rPr lang="en-US" sz="1700" b="0" i="0">
                <a:latin typeface="Verdana" pitchFamily="34" charset="0"/>
                <a:ea typeface="Verdana" pitchFamily="34" charset="0"/>
                <a:cs typeface="Verdana" pitchFamily="34" charset="0"/>
              </a:rPr>
              <a:t>c = m</a:t>
            </a:r>
            <a:r>
              <a:rPr lang="en-US" sz="1700" b="0" i="0" baseline="30000">
                <a:latin typeface="Verdana" pitchFamily="34" charset="0"/>
                <a:ea typeface="Verdana" pitchFamily="34" charset="0"/>
                <a:cs typeface="Verdana" pitchFamily="34" charset="0"/>
              </a:rPr>
              <a:t>e</a:t>
            </a:r>
            <a:r>
              <a:rPr lang="en-US" sz="1700" b="0" i="0">
                <a:latin typeface="Verdana" pitchFamily="34" charset="0"/>
                <a:ea typeface="Verdana" pitchFamily="34" charset="0"/>
                <a:cs typeface="Verdana" pitchFamily="34" charset="0"/>
              </a:rPr>
              <a:t> mod n </a:t>
            </a:r>
            <a:r>
              <a:rPr lang="en-US" sz="1700" b="0" i="0">
                <a:latin typeface="Verdana" pitchFamily="34" charset="0"/>
              </a:rPr>
              <a:t>= 2</a:t>
            </a:r>
            <a:r>
              <a:rPr lang="en-US" sz="1700" b="0" i="0" baseline="30000">
                <a:latin typeface="Verdana" pitchFamily="34" charset="0"/>
              </a:rPr>
              <a:t>7</a:t>
            </a:r>
            <a:r>
              <a:rPr lang="en-US" sz="1700" b="0" i="0">
                <a:latin typeface="Verdana" pitchFamily="34" charset="0"/>
              </a:rPr>
              <a:t> mod 33 = 29</a:t>
            </a:r>
          </a:p>
          <a:p>
            <a:pPr marL="693738" lvl="1" indent="-457200" algn="just">
              <a:spcBef>
                <a:spcPts val="600"/>
              </a:spcBef>
              <a:spcAft>
                <a:spcPts val="600"/>
              </a:spcAft>
              <a:buFont typeface="Tahoma" pitchFamily="34" charset="0"/>
              <a:buAutoNum type="arabicPeriod"/>
              <a:tabLst>
                <a:tab pos="914400" algn="l"/>
              </a:tabLst>
            </a:pPr>
            <a:r>
              <a:rPr lang="en-US" sz="1700" b="0" i="0">
                <a:latin typeface="Verdana" pitchFamily="34" charset="0"/>
              </a:rPr>
              <a:t>The decryption of c = 29 is </a:t>
            </a:r>
            <a:r>
              <a:rPr lang="en-US" sz="1700" b="0" i="0">
                <a:latin typeface="Verdana" pitchFamily="34" charset="0"/>
                <a:ea typeface="Verdana" pitchFamily="34" charset="0"/>
                <a:cs typeface="Verdana" pitchFamily="34" charset="0"/>
              </a:rPr>
              <a:t>m = c</a:t>
            </a:r>
            <a:r>
              <a:rPr lang="en-US" sz="1700" b="0" i="0" baseline="30000">
                <a:latin typeface="Verdana" pitchFamily="34" charset="0"/>
                <a:ea typeface="Verdana" pitchFamily="34" charset="0"/>
                <a:cs typeface="Verdana" pitchFamily="34" charset="0"/>
              </a:rPr>
              <a:t>d</a:t>
            </a:r>
            <a:r>
              <a:rPr lang="en-US" sz="1700" b="0" i="0">
                <a:latin typeface="Verdana" pitchFamily="34" charset="0"/>
                <a:ea typeface="Verdana" pitchFamily="34" charset="0"/>
                <a:cs typeface="Verdana" pitchFamily="34" charset="0"/>
              </a:rPr>
              <a:t>  mod n </a:t>
            </a:r>
            <a:r>
              <a:rPr lang="en-US" sz="1700" b="0" i="0">
                <a:latin typeface="Verdana" pitchFamily="34" charset="0"/>
              </a:rPr>
              <a:t>= 29</a:t>
            </a:r>
            <a:r>
              <a:rPr lang="en-US" sz="1700" b="0" i="0" baseline="30000">
                <a:latin typeface="Verdana" pitchFamily="34" charset="0"/>
              </a:rPr>
              <a:t>3</a:t>
            </a:r>
            <a:r>
              <a:rPr lang="en-US" sz="1700" b="0" i="0">
                <a:latin typeface="Verdana" pitchFamily="34" charset="0"/>
              </a:rPr>
              <a:t>  mod 33 = 2</a:t>
            </a:r>
          </a:p>
        </p:txBody>
      </p:sp>
      <p:sp>
        <p:nvSpPr>
          <p:cNvPr id="23556" name="Rectangle 11"/>
          <p:cNvSpPr>
            <a:spLocks noChangeArrowheads="1"/>
          </p:cNvSpPr>
          <p:nvPr/>
        </p:nvSpPr>
        <p:spPr bwMode="auto">
          <a:xfrm>
            <a:off x="0" y="0"/>
            <a:ext cx="9144000" cy="5238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2800" i="0">
                <a:latin typeface="Arial" charset="0"/>
              </a:rPr>
              <a:t>RSA Cryptosystem: Trivial Examples</a:t>
            </a:r>
          </a:p>
        </p:txBody>
      </p:sp>
      <p:sp>
        <p:nvSpPr>
          <p:cNvPr id="5" name="Slide Number Placeholder 4"/>
          <p:cNvSpPr>
            <a:spLocks noGrp="1"/>
          </p:cNvSpPr>
          <p:nvPr>
            <p:ph type="sldNum" sz="quarter" idx="10"/>
          </p:nvPr>
        </p:nvSpPr>
        <p:spPr/>
        <p:txBody>
          <a:bodyPr/>
          <a:lstStyle/>
          <a:p>
            <a:r>
              <a:rPr lang="en-US" smtClean="0"/>
              <a:t>Slide- </a:t>
            </a:r>
            <a:fld id="{F7A995B4-187C-475F-9050-705EE2E66F48}" type="slidenum">
              <a:rPr lang="en-US" smtClean="0"/>
              <a:pPr/>
              <a:t>65</a:t>
            </a:fld>
            <a:endParaRPr lang="en-US" dirty="0"/>
          </a:p>
        </p:txBody>
      </p:sp>
    </p:spTree>
    <p:extLst>
      <p:ext uri="{BB962C8B-B14F-4D97-AF65-F5344CB8AC3E}">
        <p14:creationId xmlns:p14="http://schemas.microsoft.com/office/powerpoint/2010/main" val="83106565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ext Box 11"/>
          <p:cNvSpPr txBox="1">
            <a:spLocks noChangeArrowheads="1"/>
          </p:cNvSpPr>
          <p:nvPr/>
        </p:nvSpPr>
        <p:spPr bwMode="auto">
          <a:xfrm>
            <a:off x="115888" y="620713"/>
            <a:ext cx="2146742" cy="46166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i="1">
                <a:solidFill>
                  <a:schemeClr val="tx1"/>
                </a:solidFill>
                <a:latin typeface="Times New Roman" pitchFamily="18" charset="0"/>
              </a:defRPr>
            </a:lvl1pPr>
            <a:lvl2pPr marL="742950" indent="-285750">
              <a:defRPr b="1" i="1">
                <a:solidFill>
                  <a:schemeClr val="tx1"/>
                </a:solidFill>
                <a:latin typeface="Times New Roman" pitchFamily="18" charset="0"/>
              </a:defRPr>
            </a:lvl2pPr>
            <a:lvl3pPr marL="1143000" indent="-228600">
              <a:defRPr b="1" i="1">
                <a:solidFill>
                  <a:schemeClr val="tx1"/>
                </a:solidFill>
                <a:latin typeface="Times New Roman" pitchFamily="18" charset="0"/>
              </a:defRPr>
            </a:lvl3pPr>
            <a:lvl4pPr marL="1600200" indent="-228600">
              <a:defRPr b="1" i="1">
                <a:solidFill>
                  <a:schemeClr val="tx1"/>
                </a:solidFill>
                <a:latin typeface="Times New Roman" pitchFamily="18" charset="0"/>
              </a:defRPr>
            </a:lvl4pPr>
            <a:lvl5pPr marL="2057400" indent="-228600">
              <a:defRPr b="1" i="1">
                <a:solidFill>
                  <a:schemeClr val="tx1"/>
                </a:solidFill>
                <a:latin typeface="Times New Roman" pitchFamily="18" charset="0"/>
              </a:defRPr>
            </a:lvl5pPr>
            <a:lvl6pPr marL="2514600" indent="-228600" eaLnBrk="0" fontAlgn="base" hangingPunct="0">
              <a:spcBef>
                <a:spcPct val="0"/>
              </a:spcBef>
              <a:spcAft>
                <a:spcPct val="0"/>
              </a:spcAft>
              <a:defRPr b="1" i="1">
                <a:solidFill>
                  <a:schemeClr val="tx1"/>
                </a:solidFill>
                <a:latin typeface="Times New Roman" pitchFamily="18" charset="0"/>
              </a:defRPr>
            </a:lvl6pPr>
            <a:lvl7pPr marL="2971800" indent="-228600" eaLnBrk="0" fontAlgn="base" hangingPunct="0">
              <a:spcBef>
                <a:spcPct val="0"/>
              </a:spcBef>
              <a:spcAft>
                <a:spcPct val="0"/>
              </a:spcAft>
              <a:defRPr b="1" i="1">
                <a:solidFill>
                  <a:schemeClr val="tx1"/>
                </a:solidFill>
                <a:latin typeface="Times New Roman" pitchFamily="18" charset="0"/>
              </a:defRPr>
            </a:lvl7pPr>
            <a:lvl8pPr marL="3429000" indent="-228600" eaLnBrk="0" fontAlgn="base" hangingPunct="0">
              <a:spcBef>
                <a:spcPct val="0"/>
              </a:spcBef>
              <a:spcAft>
                <a:spcPct val="0"/>
              </a:spcAft>
              <a:defRPr b="1" i="1">
                <a:solidFill>
                  <a:schemeClr val="tx1"/>
                </a:solidFill>
                <a:latin typeface="Times New Roman" pitchFamily="18" charset="0"/>
              </a:defRPr>
            </a:lvl8pPr>
            <a:lvl9pPr marL="3886200" indent="-228600" eaLnBrk="0" fontAlgn="base" hangingPunct="0">
              <a:spcBef>
                <a:spcPct val="0"/>
              </a:spcBef>
              <a:spcAft>
                <a:spcPct val="0"/>
              </a:spcAft>
              <a:defRPr b="1" i="1">
                <a:solidFill>
                  <a:schemeClr val="tx1"/>
                </a:solidFill>
                <a:latin typeface="Times New Roman" pitchFamily="18" charset="0"/>
              </a:defRPr>
            </a:lvl9pPr>
          </a:lstStyle>
          <a:p>
            <a:r>
              <a:rPr lang="en-US" sz="2400" i="0" dirty="0">
                <a:solidFill>
                  <a:schemeClr val="bg1"/>
                </a:solidFill>
                <a:latin typeface="Verdana" pitchFamily="34" charset="0"/>
                <a:ea typeface="Verdana" pitchFamily="34" charset="0"/>
                <a:cs typeface="Verdana" pitchFamily="34" charset="0"/>
              </a:rPr>
              <a:t>Example-2:</a:t>
            </a:r>
          </a:p>
        </p:txBody>
      </p:sp>
      <p:sp>
        <p:nvSpPr>
          <p:cNvPr id="25604" name="Rectangle 12"/>
          <p:cNvSpPr>
            <a:spLocks noChangeArrowheads="1"/>
          </p:cNvSpPr>
          <p:nvPr/>
        </p:nvSpPr>
        <p:spPr bwMode="auto">
          <a:xfrm>
            <a:off x="228600" y="1327190"/>
            <a:ext cx="8686800" cy="3016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65138" indent="-465138" algn="just">
              <a:spcBef>
                <a:spcPts val="600"/>
              </a:spcBef>
              <a:spcAft>
                <a:spcPts val="600"/>
              </a:spcAft>
              <a:buFont typeface="Wingdings" pitchFamily="2" charset="2"/>
              <a:buChar char="Ø"/>
            </a:pPr>
            <a:r>
              <a:rPr lang="en-US" sz="2000" b="0" i="0" dirty="0">
                <a:latin typeface="Verdana" pitchFamily="34" charset="0"/>
                <a:ea typeface="Verdana" pitchFamily="34" charset="0"/>
                <a:cs typeface="Verdana" pitchFamily="34" charset="0"/>
              </a:rPr>
              <a:t>Bob chooses 7 and 11 as p and q.</a:t>
            </a:r>
          </a:p>
          <a:p>
            <a:pPr marL="465138" indent="-465138" algn="just">
              <a:spcBef>
                <a:spcPts val="600"/>
              </a:spcBef>
              <a:spcAft>
                <a:spcPts val="600"/>
              </a:spcAft>
              <a:buFont typeface="Wingdings" pitchFamily="2" charset="2"/>
              <a:buChar char="Ø"/>
            </a:pPr>
            <a:r>
              <a:rPr lang="en-US" sz="2000" b="0" i="0" dirty="0">
                <a:latin typeface="Verdana" pitchFamily="34" charset="0"/>
                <a:ea typeface="Verdana" pitchFamily="34" charset="0"/>
                <a:cs typeface="Verdana" pitchFamily="34" charset="0"/>
              </a:rPr>
              <a:t>He calculates n = 77. The value of </a:t>
            </a:r>
            <a:r>
              <a:rPr lang="en-US" sz="2000" b="0" i="0" dirty="0">
                <a:latin typeface="Verdana" pitchFamily="34" charset="0"/>
              </a:rPr>
              <a:t>φ(n) </a:t>
            </a:r>
            <a:r>
              <a:rPr lang="en-US" sz="2000" b="0" i="0" dirty="0">
                <a:latin typeface="Verdana" pitchFamily="34" charset="0"/>
                <a:ea typeface="Verdana" pitchFamily="34" charset="0"/>
                <a:cs typeface="Verdana" pitchFamily="34" charset="0"/>
              </a:rPr>
              <a:t>= (7 − 1)(11 − 1) or 60. </a:t>
            </a:r>
          </a:p>
          <a:p>
            <a:pPr marL="465138" indent="-465138" algn="just">
              <a:spcBef>
                <a:spcPts val="600"/>
              </a:spcBef>
              <a:spcAft>
                <a:spcPts val="600"/>
              </a:spcAft>
              <a:buFont typeface="Wingdings" pitchFamily="2" charset="2"/>
              <a:buChar char="Ø"/>
            </a:pPr>
            <a:r>
              <a:rPr lang="en-US" sz="2000" b="0" i="0" dirty="0">
                <a:latin typeface="Verdana" pitchFamily="34" charset="0"/>
                <a:ea typeface="Verdana" pitchFamily="34" charset="0"/>
                <a:cs typeface="Verdana" pitchFamily="34" charset="0"/>
              </a:rPr>
              <a:t>Now he chooses two exponents, e and d, from Z</a:t>
            </a:r>
            <a:r>
              <a:rPr lang="en-US" sz="2000" b="0" i="0" baseline="-25000" dirty="0">
                <a:latin typeface="Verdana" pitchFamily="34" charset="0"/>
                <a:ea typeface="Verdana" pitchFamily="34" charset="0"/>
                <a:cs typeface="Verdana" pitchFamily="34" charset="0"/>
              </a:rPr>
              <a:t>60</a:t>
            </a:r>
            <a:r>
              <a:rPr lang="en-US" sz="2000" b="0" i="0" dirty="0">
                <a:latin typeface="Verdana" pitchFamily="34" charset="0"/>
                <a:ea typeface="Verdana" pitchFamily="34" charset="0"/>
                <a:cs typeface="Verdana" pitchFamily="34" charset="0"/>
              </a:rPr>
              <a:t>∗. If he chooses e to be 13, then d is 37. Note that e × d mod 60 = 1 (they are inverses of each). </a:t>
            </a:r>
          </a:p>
          <a:p>
            <a:pPr marL="465138" indent="-465138" algn="just">
              <a:spcBef>
                <a:spcPts val="600"/>
              </a:spcBef>
              <a:spcAft>
                <a:spcPts val="600"/>
              </a:spcAft>
              <a:buFont typeface="Wingdings" pitchFamily="2" charset="2"/>
              <a:buChar char="Ø"/>
            </a:pPr>
            <a:r>
              <a:rPr lang="en-US" sz="2000" b="0" i="0" dirty="0">
                <a:latin typeface="Verdana" pitchFamily="34" charset="0"/>
                <a:ea typeface="Verdana" pitchFamily="34" charset="0"/>
                <a:cs typeface="Verdana" pitchFamily="34" charset="0"/>
              </a:rPr>
              <a:t>Now imagine that Alice wants to send the plaintext 5 to Bob. She uses the public exponent 13 to encrypt 5.</a:t>
            </a:r>
          </a:p>
        </p:txBody>
      </p:sp>
      <p:pic>
        <p:nvPicPr>
          <p:cNvPr id="25605"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0" y="4465638"/>
            <a:ext cx="8172450"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6" name="Rectangle 14"/>
          <p:cNvSpPr>
            <a:spLocks noChangeArrowheads="1"/>
          </p:cNvSpPr>
          <p:nvPr/>
        </p:nvSpPr>
        <p:spPr bwMode="auto">
          <a:xfrm>
            <a:off x="228600" y="5257800"/>
            <a:ext cx="8686800" cy="3077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65138" indent="-465138" algn="just">
              <a:spcBef>
                <a:spcPts val="600"/>
              </a:spcBef>
              <a:spcAft>
                <a:spcPts val="600"/>
              </a:spcAft>
              <a:buFont typeface="Wingdings" pitchFamily="2" charset="2"/>
              <a:buChar char="Ø"/>
            </a:pPr>
            <a:r>
              <a:rPr lang="en-US" sz="1400" b="0" i="0" dirty="0">
                <a:latin typeface="Verdana" pitchFamily="34" charset="0"/>
                <a:ea typeface="Verdana" pitchFamily="34" charset="0"/>
                <a:cs typeface="Verdana" pitchFamily="34" charset="0"/>
              </a:rPr>
              <a:t>Bob receives the </a:t>
            </a:r>
            <a:r>
              <a:rPr lang="en-US" sz="1400" b="0" i="0" dirty="0" err="1">
                <a:latin typeface="Verdana" pitchFamily="34" charset="0"/>
                <a:ea typeface="Verdana" pitchFamily="34" charset="0"/>
                <a:cs typeface="Verdana" pitchFamily="34" charset="0"/>
              </a:rPr>
              <a:t>ciphertext</a:t>
            </a:r>
            <a:r>
              <a:rPr lang="en-US" sz="1400" b="0" i="0" dirty="0">
                <a:latin typeface="Verdana" pitchFamily="34" charset="0"/>
                <a:ea typeface="Verdana" pitchFamily="34" charset="0"/>
                <a:cs typeface="Verdana" pitchFamily="34" charset="0"/>
              </a:rPr>
              <a:t> 26 and uses the private key 37 to decipher the </a:t>
            </a:r>
            <a:r>
              <a:rPr lang="en-US" sz="1400" b="0" i="0" dirty="0" err="1">
                <a:latin typeface="Verdana" pitchFamily="34" charset="0"/>
                <a:ea typeface="Verdana" pitchFamily="34" charset="0"/>
                <a:cs typeface="Verdana" pitchFamily="34" charset="0"/>
              </a:rPr>
              <a:t>ciphertext</a:t>
            </a:r>
            <a:r>
              <a:rPr lang="en-US" sz="1400" b="0" i="0" dirty="0">
                <a:latin typeface="Verdana" pitchFamily="34" charset="0"/>
                <a:ea typeface="Verdana" pitchFamily="34" charset="0"/>
                <a:cs typeface="Verdana" pitchFamily="34" charset="0"/>
              </a:rPr>
              <a:t>:</a:t>
            </a:r>
          </a:p>
        </p:txBody>
      </p:sp>
      <p:pic>
        <p:nvPicPr>
          <p:cNvPr id="25607"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425" y="6065838"/>
            <a:ext cx="8181975"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8" name="Rectangle 11"/>
          <p:cNvSpPr>
            <a:spLocks noChangeArrowheads="1"/>
          </p:cNvSpPr>
          <p:nvPr/>
        </p:nvSpPr>
        <p:spPr bwMode="auto">
          <a:xfrm>
            <a:off x="0" y="0"/>
            <a:ext cx="9144000" cy="5238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2800" i="0">
                <a:latin typeface="Arial" charset="0"/>
              </a:rPr>
              <a:t>RSA Cryptosystem: Trivial Examples</a:t>
            </a:r>
          </a:p>
        </p:txBody>
      </p:sp>
      <p:sp>
        <p:nvSpPr>
          <p:cNvPr id="4" name="Slide Number Placeholder 3"/>
          <p:cNvSpPr>
            <a:spLocks noGrp="1"/>
          </p:cNvSpPr>
          <p:nvPr>
            <p:ph type="sldNum" sz="quarter" idx="10"/>
          </p:nvPr>
        </p:nvSpPr>
        <p:spPr/>
        <p:txBody>
          <a:bodyPr/>
          <a:lstStyle/>
          <a:p>
            <a:r>
              <a:rPr lang="en-US" smtClean="0"/>
              <a:t>Slide- </a:t>
            </a:r>
            <a:fld id="{F7A995B4-187C-475F-9050-705EE2E66F48}" type="slidenum">
              <a:rPr lang="en-US" smtClean="0"/>
              <a:pPr/>
              <a:t>66</a:t>
            </a:fld>
            <a:endParaRPr lang="en-US" dirty="0"/>
          </a:p>
        </p:txBody>
      </p:sp>
    </p:spTree>
    <p:extLst>
      <p:ext uri="{BB962C8B-B14F-4D97-AF65-F5344CB8AC3E}">
        <p14:creationId xmlns:p14="http://schemas.microsoft.com/office/powerpoint/2010/main" val="384973427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13"/>
          <p:cNvSpPr>
            <a:spLocks noChangeArrowheads="1"/>
          </p:cNvSpPr>
          <p:nvPr/>
        </p:nvSpPr>
        <p:spPr bwMode="auto">
          <a:xfrm>
            <a:off x="228600" y="4535488"/>
            <a:ext cx="8534400" cy="7078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65138" indent="-465138" algn="just">
              <a:spcBef>
                <a:spcPts val="600"/>
              </a:spcBef>
              <a:spcAft>
                <a:spcPts val="600"/>
              </a:spcAft>
              <a:buFont typeface="Wingdings" pitchFamily="2" charset="2"/>
              <a:buChar char="Ø"/>
            </a:pPr>
            <a:r>
              <a:rPr lang="en-US" sz="2000" b="0" i="0" dirty="0">
                <a:latin typeface="Verdana" pitchFamily="34" charset="0"/>
                <a:ea typeface="Verdana" pitchFamily="34" charset="0"/>
                <a:cs typeface="Verdana" pitchFamily="34" charset="0"/>
              </a:rPr>
              <a:t>Bob receives the </a:t>
            </a:r>
            <a:r>
              <a:rPr lang="en-US" sz="2000" b="0" i="0" dirty="0" err="1">
                <a:latin typeface="Verdana" pitchFamily="34" charset="0"/>
                <a:ea typeface="Verdana" pitchFamily="34" charset="0"/>
                <a:cs typeface="Verdana" pitchFamily="34" charset="0"/>
              </a:rPr>
              <a:t>ciphertext</a:t>
            </a:r>
            <a:r>
              <a:rPr lang="en-US" sz="2000" b="0" i="0" dirty="0">
                <a:latin typeface="Verdana" pitchFamily="34" charset="0"/>
                <a:ea typeface="Verdana" pitchFamily="34" charset="0"/>
                <a:cs typeface="Verdana" pitchFamily="34" charset="0"/>
              </a:rPr>
              <a:t> 28 and uses his private key 37 to decipher the </a:t>
            </a:r>
            <a:r>
              <a:rPr lang="en-US" sz="2000" b="0" i="0" dirty="0" err="1">
                <a:latin typeface="Verdana" pitchFamily="34" charset="0"/>
                <a:ea typeface="Verdana" pitchFamily="34" charset="0"/>
                <a:cs typeface="Verdana" pitchFamily="34" charset="0"/>
              </a:rPr>
              <a:t>ciphertext</a:t>
            </a:r>
            <a:r>
              <a:rPr lang="en-US" sz="2000" b="0" i="0" dirty="0">
                <a:latin typeface="Verdana" pitchFamily="34" charset="0"/>
                <a:ea typeface="Verdana" pitchFamily="34" charset="0"/>
                <a:cs typeface="Verdana" pitchFamily="34" charset="0"/>
              </a:rPr>
              <a:t>:</a:t>
            </a:r>
          </a:p>
        </p:txBody>
      </p:sp>
      <p:sp>
        <p:nvSpPr>
          <p:cNvPr id="27652" name="Rectangle 15"/>
          <p:cNvSpPr>
            <a:spLocks noChangeArrowheads="1"/>
          </p:cNvSpPr>
          <p:nvPr/>
        </p:nvSpPr>
        <p:spPr bwMode="auto">
          <a:xfrm>
            <a:off x="228600" y="1143000"/>
            <a:ext cx="8458200" cy="19389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65138" indent="-465138" algn="just">
              <a:spcBef>
                <a:spcPts val="600"/>
              </a:spcBef>
              <a:spcAft>
                <a:spcPts val="600"/>
              </a:spcAft>
              <a:buFont typeface="Wingdings" pitchFamily="2" charset="2"/>
              <a:buChar char="Ø"/>
            </a:pPr>
            <a:r>
              <a:rPr lang="en-US" sz="2000" b="0" i="0" dirty="0">
                <a:latin typeface="Verdana" pitchFamily="34" charset="0"/>
                <a:ea typeface="Verdana" pitchFamily="34" charset="0"/>
                <a:cs typeface="Verdana" pitchFamily="34" charset="0"/>
              </a:rPr>
              <a:t>Now assume that another person, John, wants to send a message to Bob.</a:t>
            </a:r>
          </a:p>
          <a:p>
            <a:pPr marL="465138" indent="-465138" algn="just">
              <a:spcBef>
                <a:spcPts val="600"/>
              </a:spcBef>
              <a:spcAft>
                <a:spcPts val="600"/>
              </a:spcAft>
              <a:buFont typeface="Wingdings" pitchFamily="2" charset="2"/>
              <a:buChar char="Ø"/>
            </a:pPr>
            <a:r>
              <a:rPr lang="en-US" sz="2000" b="0" i="0" dirty="0">
                <a:latin typeface="Verdana" pitchFamily="34" charset="0"/>
                <a:ea typeface="Verdana" pitchFamily="34" charset="0"/>
                <a:cs typeface="Verdana" pitchFamily="34" charset="0"/>
              </a:rPr>
              <a:t>John can use the same public key announced by Bob (probably on his website), 13.</a:t>
            </a:r>
          </a:p>
          <a:p>
            <a:pPr marL="465138" indent="-465138" algn="just">
              <a:spcBef>
                <a:spcPts val="600"/>
              </a:spcBef>
              <a:spcAft>
                <a:spcPts val="600"/>
              </a:spcAft>
              <a:buFont typeface="Wingdings" pitchFamily="2" charset="2"/>
              <a:buChar char="Ø"/>
            </a:pPr>
            <a:r>
              <a:rPr lang="en-US" sz="2000" b="0" i="0" dirty="0">
                <a:latin typeface="Verdana" pitchFamily="34" charset="0"/>
                <a:ea typeface="Verdana" pitchFamily="34" charset="0"/>
                <a:cs typeface="Verdana" pitchFamily="34" charset="0"/>
              </a:rPr>
              <a:t>John’s plaintext is 63. John calculates the following:</a:t>
            </a:r>
          </a:p>
        </p:txBody>
      </p:sp>
      <p:pic>
        <p:nvPicPr>
          <p:cNvPr id="27653"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63" y="3276600"/>
            <a:ext cx="7678737"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750" y="5519738"/>
            <a:ext cx="7715250"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5" name="Text Box 11"/>
          <p:cNvSpPr txBox="1">
            <a:spLocks noChangeArrowheads="1"/>
          </p:cNvSpPr>
          <p:nvPr/>
        </p:nvSpPr>
        <p:spPr bwMode="auto">
          <a:xfrm>
            <a:off x="115888" y="620713"/>
            <a:ext cx="1819729" cy="40011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i="1">
                <a:solidFill>
                  <a:schemeClr val="tx1"/>
                </a:solidFill>
                <a:latin typeface="Times New Roman" pitchFamily="18" charset="0"/>
              </a:defRPr>
            </a:lvl1pPr>
            <a:lvl2pPr marL="742950" indent="-285750">
              <a:defRPr b="1" i="1">
                <a:solidFill>
                  <a:schemeClr val="tx1"/>
                </a:solidFill>
                <a:latin typeface="Times New Roman" pitchFamily="18" charset="0"/>
              </a:defRPr>
            </a:lvl2pPr>
            <a:lvl3pPr marL="1143000" indent="-228600">
              <a:defRPr b="1" i="1">
                <a:solidFill>
                  <a:schemeClr val="tx1"/>
                </a:solidFill>
                <a:latin typeface="Times New Roman" pitchFamily="18" charset="0"/>
              </a:defRPr>
            </a:lvl3pPr>
            <a:lvl4pPr marL="1600200" indent="-228600">
              <a:defRPr b="1" i="1">
                <a:solidFill>
                  <a:schemeClr val="tx1"/>
                </a:solidFill>
                <a:latin typeface="Times New Roman" pitchFamily="18" charset="0"/>
              </a:defRPr>
            </a:lvl4pPr>
            <a:lvl5pPr marL="2057400" indent="-228600">
              <a:defRPr b="1" i="1">
                <a:solidFill>
                  <a:schemeClr val="tx1"/>
                </a:solidFill>
                <a:latin typeface="Times New Roman" pitchFamily="18" charset="0"/>
              </a:defRPr>
            </a:lvl5pPr>
            <a:lvl6pPr marL="2514600" indent="-228600" eaLnBrk="0" fontAlgn="base" hangingPunct="0">
              <a:spcBef>
                <a:spcPct val="0"/>
              </a:spcBef>
              <a:spcAft>
                <a:spcPct val="0"/>
              </a:spcAft>
              <a:defRPr b="1" i="1">
                <a:solidFill>
                  <a:schemeClr val="tx1"/>
                </a:solidFill>
                <a:latin typeface="Times New Roman" pitchFamily="18" charset="0"/>
              </a:defRPr>
            </a:lvl6pPr>
            <a:lvl7pPr marL="2971800" indent="-228600" eaLnBrk="0" fontAlgn="base" hangingPunct="0">
              <a:spcBef>
                <a:spcPct val="0"/>
              </a:spcBef>
              <a:spcAft>
                <a:spcPct val="0"/>
              </a:spcAft>
              <a:defRPr b="1" i="1">
                <a:solidFill>
                  <a:schemeClr val="tx1"/>
                </a:solidFill>
                <a:latin typeface="Times New Roman" pitchFamily="18" charset="0"/>
              </a:defRPr>
            </a:lvl7pPr>
            <a:lvl8pPr marL="3429000" indent="-228600" eaLnBrk="0" fontAlgn="base" hangingPunct="0">
              <a:spcBef>
                <a:spcPct val="0"/>
              </a:spcBef>
              <a:spcAft>
                <a:spcPct val="0"/>
              </a:spcAft>
              <a:defRPr b="1" i="1">
                <a:solidFill>
                  <a:schemeClr val="tx1"/>
                </a:solidFill>
                <a:latin typeface="Times New Roman" pitchFamily="18" charset="0"/>
              </a:defRPr>
            </a:lvl8pPr>
            <a:lvl9pPr marL="3886200" indent="-228600" eaLnBrk="0" fontAlgn="base" hangingPunct="0">
              <a:spcBef>
                <a:spcPct val="0"/>
              </a:spcBef>
              <a:spcAft>
                <a:spcPct val="0"/>
              </a:spcAft>
              <a:defRPr b="1" i="1">
                <a:solidFill>
                  <a:schemeClr val="tx1"/>
                </a:solidFill>
                <a:latin typeface="Times New Roman" pitchFamily="18" charset="0"/>
              </a:defRPr>
            </a:lvl9pPr>
          </a:lstStyle>
          <a:p>
            <a:r>
              <a:rPr lang="en-US" sz="2000" i="0" dirty="0">
                <a:solidFill>
                  <a:schemeClr val="bg1"/>
                </a:solidFill>
                <a:latin typeface="Verdana" pitchFamily="34" charset="0"/>
                <a:ea typeface="Verdana" pitchFamily="34" charset="0"/>
                <a:cs typeface="Verdana" pitchFamily="34" charset="0"/>
              </a:rPr>
              <a:t>Example-3:</a:t>
            </a:r>
          </a:p>
        </p:txBody>
      </p:sp>
      <p:sp>
        <p:nvSpPr>
          <p:cNvPr id="27656" name="Rectangle 11"/>
          <p:cNvSpPr>
            <a:spLocks noChangeArrowheads="1"/>
          </p:cNvSpPr>
          <p:nvPr/>
        </p:nvSpPr>
        <p:spPr bwMode="auto">
          <a:xfrm>
            <a:off x="0" y="0"/>
            <a:ext cx="9144000" cy="5238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2800" i="0">
                <a:latin typeface="Arial" charset="0"/>
              </a:rPr>
              <a:t>RSA Cryptosystem: Trivial Examples</a:t>
            </a:r>
          </a:p>
        </p:txBody>
      </p:sp>
      <p:sp>
        <p:nvSpPr>
          <p:cNvPr id="4" name="Slide Number Placeholder 3"/>
          <p:cNvSpPr>
            <a:spLocks noGrp="1"/>
          </p:cNvSpPr>
          <p:nvPr>
            <p:ph type="sldNum" sz="quarter" idx="10"/>
          </p:nvPr>
        </p:nvSpPr>
        <p:spPr/>
        <p:txBody>
          <a:bodyPr/>
          <a:lstStyle/>
          <a:p>
            <a:r>
              <a:rPr lang="en-US" smtClean="0"/>
              <a:t>Slide- </a:t>
            </a:r>
            <a:fld id="{F7A995B4-187C-475F-9050-705EE2E66F48}" type="slidenum">
              <a:rPr lang="en-US" smtClean="0"/>
              <a:pPr/>
              <a:t>67</a:t>
            </a:fld>
            <a:endParaRPr lang="en-US" dirty="0"/>
          </a:p>
        </p:txBody>
      </p:sp>
    </p:spTree>
    <p:extLst>
      <p:ext uri="{BB962C8B-B14F-4D97-AF65-F5344CB8AC3E}">
        <p14:creationId xmlns:p14="http://schemas.microsoft.com/office/powerpoint/2010/main" val="174482317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2"/>
          <p:cNvSpPr>
            <a:spLocks noChangeArrowheads="1"/>
          </p:cNvSpPr>
          <p:nvPr/>
        </p:nvSpPr>
        <p:spPr bwMode="auto">
          <a:xfrm>
            <a:off x="228600" y="990600"/>
            <a:ext cx="8686800" cy="13382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65138" indent="-465138" algn="just">
              <a:lnSpc>
                <a:spcPct val="92000"/>
              </a:lnSpc>
              <a:buFont typeface="Wingdings" pitchFamily="2" charset="2"/>
              <a:buChar char="Ø"/>
            </a:pPr>
            <a:r>
              <a:rPr lang="en-US" sz="2000" b="0" i="0" dirty="0">
                <a:latin typeface="Verdana" pitchFamily="34" charset="0"/>
                <a:ea typeface="Verdana" pitchFamily="34" charset="0"/>
                <a:cs typeface="Verdana" pitchFamily="34" charset="0"/>
              </a:rPr>
              <a:t>Jennifer creates a pair of keys for herself. She chooses </a:t>
            </a:r>
            <a:r>
              <a:rPr lang="en-US" sz="2000" i="0" dirty="0">
                <a:solidFill>
                  <a:srgbClr val="00CC00"/>
                </a:solidFill>
                <a:latin typeface="Verdana" pitchFamily="34" charset="0"/>
                <a:ea typeface="Verdana" pitchFamily="34" charset="0"/>
                <a:cs typeface="Verdana" pitchFamily="34" charset="0"/>
              </a:rPr>
              <a:t>p</a:t>
            </a:r>
            <a:r>
              <a:rPr lang="en-US" sz="2000" b="0" i="0" dirty="0">
                <a:latin typeface="Verdana" pitchFamily="34" charset="0"/>
                <a:ea typeface="Verdana" pitchFamily="34" charset="0"/>
                <a:cs typeface="Verdana" pitchFamily="34" charset="0"/>
              </a:rPr>
              <a:t> = 397 and </a:t>
            </a:r>
            <a:r>
              <a:rPr lang="en-US" sz="2000" i="0" dirty="0">
                <a:solidFill>
                  <a:srgbClr val="00CC00"/>
                </a:solidFill>
                <a:latin typeface="Verdana" pitchFamily="34" charset="0"/>
                <a:ea typeface="Verdana" pitchFamily="34" charset="0"/>
                <a:cs typeface="Verdana" pitchFamily="34" charset="0"/>
              </a:rPr>
              <a:t>q </a:t>
            </a:r>
            <a:r>
              <a:rPr lang="en-US" sz="2000" b="0" i="0" dirty="0">
                <a:latin typeface="Verdana" pitchFamily="34" charset="0"/>
                <a:ea typeface="Verdana" pitchFamily="34" charset="0"/>
                <a:cs typeface="Verdana" pitchFamily="34" charset="0"/>
              </a:rPr>
              <a:t>= 401.</a:t>
            </a:r>
          </a:p>
          <a:p>
            <a:pPr marL="465138" indent="-465138">
              <a:lnSpc>
                <a:spcPct val="92000"/>
              </a:lnSpc>
              <a:buFont typeface="Wingdings" pitchFamily="2" charset="2"/>
              <a:buChar char="Ø"/>
            </a:pPr>
            <a:r>
              <a:rPr lang="en-US" sz="1600" b="0" i="0" dirty="0">
                <a:latin typeface="Verdana" pitchFamily="34" charset="0"/>
                <a:ea typeface="Verdana" pitchFamily="34" charset="0"/>
                <a:cs typeface="Verdana" pitchFamily="34" charset="0"/>
              </a:rPr>
              <a:t>She calculates </a:t>
            </a:r>
            <a:r>
              <a:rPr lang="en-US" sz="1600" i="0" dirty="0">
                <a:solidFill>
                  <a:srgbClr val="3333FF"/>
                </a:solidFill>
                <a:latin typeface="Verdana" pitchFamily="34" charset="0"/>
                <a:ea typeface="Verdana" pitchFamily="34" charset="0"/>
                <a:cs typeface="Verdana" pitchFamily="34" charset="0"/>
              </a:rPr>
              <a:t>n </a:t>
            </a:r>
            <a:r>
              <a:rPr lang="en-US" sz="1600" b="0" i="0" dirty="0">
                <a:latin typeface="Verdana" pitchFamily="34" charset="0"/>
                <a:ea typeface="Verdana" pitchFamily="34" charset="0"/>
                <a:cs typeface="Verdana" pitchFamily="34" charset="0"/>
              </a:rPr>
              <a:t>= 159197. She then calculates </a:t>
            </a:r>
            <a:r>
              <a:rPr lang="en-US" sz="1600" i="0" dirty="0">
                <a:solidFill>
                  <a:srgbClr val="3333FF"/>
                </a:solidFill>
                <a:latin typeface="Verdana" pitchFamily="34" charset="0"/>
              </a:rPr>
              <a:t>φ(n)</a:t>
            </a:r>
            <a:r>
              <a:rPr lang="en-US" sz="1600" b="0" i="0" dirty="0">
                <a:latin typeface="Verdana" pitchFamily="34" charset="0"/>
              </a:rPr>
              <a:t> </a:t>
            </a:r>
            <a:r>
              <a:rPr lang="en-US" sz="1600" b="0" i="0" dirty="0">
                <a:latin typeface="Verdana" pitchFamily="34" charset="0"/>
                <a:ea typeface="Verdana" pitchFamily="34" charset="0"/>
                <a:cs typeface="Verdana" pitchFamily="34" charset="0"/>
              </a:rPr>
              <a:t>= 158400. She then chooses </a:t>
            </a:r>
            <a:r>
              <a:rPr lang="en-US" sz="1600" i="0" dirty="0">
                <a:solidFill>
                  <a:srgbClr val="FF0000"/>
                </a:solidFill>
                <a:latin typeface="Verdana" pitchFamily="34" charset="0"/>
                <a:ea typeface="Verdana" pitchFamily="34" charset="0"/>
                <a:cs typeface="Verdana" pitchFamily="34" charset="0"/>
              </a:rPr>
              <a:t>e</a:t>
            </a:r>
            <a:r>
              <a:rPr lang="en-US" sz="1600" b="0" i="0" dirty="0">
                <a:latin typeface="Verdana" pitchFamily="34" charset="0"/>
                <a:ea typeface="Verdana" pitchFamily="34" charset="0"/>
                <a:cs typeface="Verdana" pitchFamily="34" charset="0"/>
              </a:rPr>
              <a:t> = 343 and </a:t>
            </a:r>
            <a:r>
              <a:rPr lang="en-US" sz="1600" i="0" dirty="0">
                <a:solidFill>
                  <a:srgbClr val="FF0000"/>
                </a:solidFill>
                <a:latin typeface="Verdana" pitchFamily="34" charset="0"/>
                <a:ea typeface="Verdana" pitchFamily="34" charset="0"/>
                <a:cs typeface="Verdana" pitchFamily="34" charset="0"/>
              </a:rPr>
              <a:t>d </a:t>
            </a:r>
            <a:r>
              <a:rPr lang="en-US" sz="1600" b="0" i="0" dirty="0">
                <a:latin typeface="Verdana" pitchFamily="34" charset="0"/>
                <a:ea typeface="Verdana" pitchFamily="34" charset="0"/>
                <a:cs typeface="Verdana" pitchFamily="34" charset="0"/>
              </a:rPr>
              <a:t>= 12007. </a:t>
            </a:r>
          </a:p>
          <a:p>
            <a:pPr marL="465138" indent="-465138">
              <a:lnSpc>
                <a:spcPct val="92000"/>
              </a:lnSpc>
              <a:buFont typeface="Wingdings" pitchFamily="2" charset="2"/>
              <a:buChar char="Ø"/>
            </a:pPr>
            <a:r>
              <a:rPr lang="en-US" sz="1600" b="0" i="0" dirty="0">
                <a:latin typeface="Verdana" pitchFamily="34" charset="0"/>
                <a:ea typeface="Verdana" pitchFamily="34" charset="0"/>
                <a:cs typeface="Verdana" pitchFamily="34" charset="0"/>
              </a:rPr>
              <a:t>Show how Ted can send a message to </a:t>
            </a:r>
            <a:r>
              <a:rPr lang="en-US" sz="1600" b="0" dirty="0">
                <a:latin typeface="Verdana" pitchFamily="34" charset="0"/>
                <a:ea typeface="Verdana" pitchFamily="34" charset="0"/>
                <a:cs typeface="Verdana" pitchFamily="34" charset="0"/>
              </a:rPr>
              <a:t>Jennifer if he knows </a:t>
            </a:r>
            <a:r>
              <a:rPr lang="en-US" sz="1600" dirty="0">
                <a:solidFill>
                  <a:srgbClr val="FF0000"/>
                </a:solidFill>
                <a:latin typeface="Verdana" pitchFamily="34" charset="0"/>
                <a:ea typeface="Verdana" pitchFamily="34" charset="0"/>
                <a:cs typeface="Verdana" pitchFamily="34" charset="0"/>
              </a:rPr>
              <a:t>e</a:t>
            </a:r>
            <a:r>
              <a:rPr lang="en-US" sz="1600" b="0" dirty="0">
                <a:latin typeface="Verdana" pitchFamily="34" charset="0"/>
                <a:ea typeface="Verdana" pitchFamily="34" charset="0"/>
                <a:cs typeface="Verdana" pitchFamily="34" charset="0"/>
              </a:rPr>
              <a:t> and </a:t>
            </a:r>
            <a:r>
              <a:rPr lang="en-US" sz="1600" dirty="0">
                <a:solidFill>
                  <a:srgbClr val="FF0000"/>
                </a:solidFill>
                <a:latin typeface="Verdana" pitchFamily="34" charset="0"/>
                <a:ea typeface="Verdana" pitchFamily="34" charset="0"/>
                <a:cs typeface="Verdana" pitchFamily="34" charset="0"/>
              </a:rPr>
              <a:t>n</a:t>
            </a:r>
            <a:r>
              <a:rPr lang="en-US" sz="1600" b="0" dirty="0">
                <a:latin typeface="Verdana" pitchFamily="34" charset="0"/>
                <a:ea typeface="Verdana" pitchFamily="34" charset="0"/>
                <a:cs typeface="Verdana" pitchFamily="34" charset="0"/>
              </a:rPr>
              <a:t>.</a:t>
            </a:r>
          </a:p>
        </p:txBody>
      </p:sp>
      <p:sp>
        <p:nvSpPr>
          <p:cNvPr id="29699" name="Text Box 11"/>
          <p:cNvSpPr txBox="1">
            <a:spLocks noChangeArrowheads="1"/>
          </p:cNvSpPr>
          <p:nvPr/>
        </p:nvSpPr>
        <p:spPr bwMode="auto">
          <a:xfrm>
            <a:off x="115888" y="620713"/>
            <a:ext cx="1819729" cy="40011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i="1">
                <a:solidFill>
                  <a:schemeClr val="tx1"/>
                </a:solidFill>
                <a:latin typeface="Times New Roman" pitchFamily="18" charset="0"/>
              </a:defRPr>
            </a:lvl1pPr>
            <a:lvl2pPr marL="742950" indent="-285750">
              <a:defRPr b="1" i="1">
                <a:solidFill>
                  <a:schemeClr val="tx1"/>
                </a:solidFill>
                <a:latin typeface="Times New Roman" pitchFamily="18" charset="0"/>
              </a:defRPr>
            </a:lvl2pPr>
            <a:lvl3pPr marL="1143000" indent="-228600">
              <a:defRPr b="1" i="1">
                <a:solidFill>
                  <a:schemeClr val="tx1"/>
                </a:solidFill>
                <a:latin typeface="Times New Roman" pitchFamily="18" charset="0"/>
              </a:defRPr>
            </a:lvl3pPr>
            <a:lvl4pPr marL="1600200" indent="-228600">
              <a:defRPr b="1" i="1">
                <a:solidFill>
                  <a:schemeClr val="tx1"/>
                </a:solidFill>
                <a:latin typeface="Times New Roman" pitchFamily="18" charset="0"/>
              </a:defRPr>
            </a:lvl4pPr>
            <a:lvl5pPr marL="2057400" indent="-228600">
              <a:defRPr b="1" i="1">
                <a:solidFill>
                  <a:schemeClr val="tx1"/>
                </a:solidFill>
                <a:latin typeface="Times New Roman" pitchFamily="18" charset="0"/>
              </a:defRPr>
            </a:lvl5pPr>
            <a:lvl6pPr marL="2514600" indent="-228600" eaLnBrk="0" fontAlgn="base" hangingPunct="0">
              <a:spcBef>
                <a:spcPct val="0"/>
              </a:spcBef>
              <a:spcAft>
                <a:spcPct val="0"/>
              </a:spcAft>
              <a:defRPr b="1" i="1">
                <a:solidFill>
                  <a:schemeClr val="tx1"/>
                </a:solidFill>
                <a:latin typeface="Times New Roman" pitchFamily="18" charset="0"/>
              </a:defRPr>
            </a:lvl6pPr>
            <a:lvl7pPr marL="2971800" indent="-228600" eaLnBrk="0" fontAlgn="base" hangingPunct="0">
              <a:spcBef>
                <a:spcPct val="0"/>
              </a:spcBef>
              <a:spcAft>
                <a:spcPct val="0"/>
              </a:spcAft>
              <a:defRPr b="1" i="1">
                <a:solidFill>
                  <a:schemeClr val="tx1"/>
                </a:solidFill>
                <a:latin typeface="Times New Roman" pitchFamily="18" charset="0"/>
              </a:defRPr>
            </a:lvl7pPr>
            <a:lvl8pPr marL="3429000" indent="-228600" eaLnBrk="0" fontAlgn="base" hangingPunct="0">
              <a:spcBef>
                <a:spcPct val="0"/>
              </a:spcBef>
              <a:spcAft>
                <a:spcPct val="0"/>
              </a:spcAft>
              <a:defRPr b="1" i="1">
                <a:solidFill>
                  <a:schemeClr val="tx1"/>
                </a:solidFill>
                <a:latin typeface="Times New Roman" pitchFamily="18" charset="0"/>
              </a:defRPr>
            </a:lvl8pPr>
            <a:lvl9pPr marL="3886200" indent="-228600" eaLnBrk="0" fontAlgn="base" hangingPunct="0">
              <a:spcBef>
                <a:spcPct val="0"/>
              </a:spcBef>
              <a:spcAft>
                <a:spcPct val="0"/>
              </a:spcAft>
              <a:defRPr b="1" i="1">
                <a:solidFill>
                  <a:schemeClr val="tx1"/>
                </a:solidFill>
                <a:latin typeface="Times New Roman" pitchFamily="18" charset="0"/>
              </a:defRPr>
            </a:lvl9pPr>
          </a:lstStyle>
          <a:p>
            <a:r>
              <a:rPr lang="en-US" sz="2000" i="0" dirty="0">
                <a:solidFill>
                  <a:schemeClr val="bg1"/>
                </a:solidFill>
                <a:latin typeface="Verdana" pitchFamily="34" charset="0"/>
                <a:ea typeface="Verdana" pitchFamily="34" charset="0"/>
                <a:cs typeface="Verdana" pitchFamily="34" charset="0"/>
              </a:rPr>
              <a:t>Example-4:</a:t>
            </a:r>
          </a:p>
        </p:txBody>
      </p:sp>
      <p:sp>
        <p:nvSpPr>
          <p:cNvPr id="29700" name="Rectangle 11"/>
          <p:cNvSpPr>
            <a:spLocks noChangeArrowheads="1"/>
          </p:cNvSpPr>
          <p:nvPr/>
        </p:nvSpPr>
        <p:spPr bwMode="auto">
          <a:xfrm>
            <a:off x="0" y="0"/>
            <a:ext cx="9144000" cy="5238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2800" i="0">
                <a:latin typeface="Arial" charset="0"/>
              </a:rPr>
              <a:t>RSA Cryptosystem: Trivial Examples</a:t>
            </a:r>
          </a:p>
        </p:txBody>
      </p:sp>
      <p:pic>
        <p:nvPicPr>
          <p:cNvPr id="29701"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00" y="4495800"/>
            <a:ext cx="8775700" cy="222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3" name="Rectangle 11"/>
          <p:cNvSpPr>
            <a:spLocks noChangeArrowheads="1"/>
          </p:cNvSpPr>
          <p:nvPr/>
        </p:nvSpPr>
        <p:spPr bwMode="auto">
          <a:xfrm>
            <a:off x="1066800" y="2438400"/>
            <a:ext cx="7467600" cy="21852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65138" indent="-465138" algn="just"/>
            <a:r>
              <a:rPr lang="en-US" sz="1700" i="0" dirty="0">
                <a:solidFill>
                  <a:srgbClr val="FF0000"/>
                </a:solidFill>
                <a:latin typeface="Verdana" pitchFamily="34" charset="0"/>
                <a:ea typeface="Verdana" pitchFamily="34" charset="0"/>
                <a:cs typeface="Verdana" pitchFamily="34" charset="0"/>
              </a:rPr>
              <a:t>Solution:</a:t>
            </a:r>
          </a:p>
          <a:p>
            <a:pPr marL="465138" indent="-465138" algn="just">
              <a:buFont typeface="Wingdings" pitchFamily="2" charset="2"/>
              <a:buChar char="Ø"/>
            </a:pPr>
            <a:r>
              <a:rPr lang="en-US" sz="1700" b="0" i="0" dirty="0">
                <a:latin typeface="Verdana" pitchFamily="34" charset="0"/>
                <a:ea typeface="Verdana" pitchFamily="34" charset="0"/>
                <a:cs typeface="Verdana" pitchFamily="34" charset="0"/>
              </a:rPr>
              <a:t>Suppose Ted wants to send the message “NO” to Jennifer. </a:t>
            </a:r>
          </a:p>
          <a:p>
            <a:pPr marL="465138" indent="-465138" algn="just">
              <a:buFont typeface="Wingdings" pitchFamily="2" charset="2"/>
              <a:buChar char="Ø"/>
            </a:pPr>
            <a:r>
              <a:rPr lang="en-US" sz="1700" b="0" i="0" dirty="0">
                <a:latin typeface="Verdana" pitchFamily="34" charset="0"/>
                <a:ea typeface="Verdana" pitchFamily="34" charset="0"/>
                <a:cs typeface="Verdana" pitchFamily="34" charset="0"/>
              </a:rPr>
              <a:t>He changes each character to a number (from 00 to 25), with each character coded as two digits. </a:t>
            </a:r>
          </a:p>
          <a:p>
            <a:pPr marL="465138" indent="-465138" algn="just">
              <a:buFont typeface="Wingdings" pitchFamily="2" charset="2"/>
              <a:buChar char="Ø"/>
            </a:pPr>
            <a:r>
              <a:rPr lang="en-US" sz="1700" b="0" i="0" dirty="0">
                <a:latin typeface="Verdana" pitchFamily="34" charset="0"/>
                <a:ea typeface="Verdana" pitchFamily="34" charset="0"/>
                <a:cs typeface="Verdana" pitchFamily="34" charset="0"/>
              </a:rPr>
              <a:t>He then concatenates the two coded characters and gets a four-digit number. The plaintext is 1314. </a:t>
            </a:r>
          </a:p>
          <a:p>
            <a:pPr marL="465138" indent="-465138" algn="just">
              <a:buFont typeface="Wingdings" pitchFamily="2" charset="2"/>
              <a:buChar char="Ø"/>
            </a:pPr>
            <a:r>
              <a:rPr lang="en-US" sz="1700" b="0" i="0" dirty="0">
                <a:latin typeface="Verdana" pitchFamily="34" charset="0"/>
                <a:ea typeface="Verdana" pitchFamily="34" charset="0"/>
                <a:cs typeface="Verdana" pitchFamily="34" charset="0"/>
              </a:rPr>
              <a:t>He then uses </a:t>
            </a:r>
            <a:r>
              <a:rPr lang="en-US" sz="1700" dirty="0">
                <a:solidFill>
                  <a:srgbClr val="FF0000"/>
                </a:solidFill>
                <a:latin typeface="Verdana" pitchFamily="34" charset="0"/>
                <a:ea typeface="Verdana" pitchFamily="34" charset="0"/>
                <a:cs typeface="Verdana" pitchFamily="34" charset="0"/>
              </a:rPr>
              <a:t>e</a:t>
            </a:r>
            <a:r>
              <a:rPr lang="en-US" sz="1700" b="0" i="0" dirty="0">
                <a:latin typeface="Verdana" pitchFamily="34" charset="0"/>
                <a:ea typeface="Verdana" pitchFamily="34" charset="0"/>
                <a:cs typeface="Verdana" pitchFamily="34" charset="0"/>
              </a:rPr>
              <a:t> and </a:t>
            </a:r>
            <a:r>
              <a:rPr lang="en-US" sz="1700" dirty="0">
                <a:solidFill>
                  <a:srgbClr val="FF0000"/>
                </a:solidFill>
                <a:latin typeface="Verdana" pitchFamily="34" charset="0"/>
                <a:ea typeface="Verdana" pitchFamily="34" charset="0"/>
                <a:cs typeface="Verdana" pitchFamily="34" charset="0"/>
              </a:rPr>
              <a:t>n</a:t>
            </a:r>
            <a:r>
              <a:rPr lang="en-US" sz="1700" b="0" i="0" dirty="0">
                <a:latin typeface="Verdana" pitchFamily="34" charset="0"/>
                <a:ea typeface="Verdana" pitchFamily="34" charset="0"/>
                <a:cs typeface="Verdana" pitchFamily="34" charset="0"/>
              </a:rPr>
              <a:t> to encrypt the message.  </a:t>
            </a:r>
          </a:p>
          <a:p>
            <a:pPr marL="465138" indent="-465138" algn="just">
              <a:buFont typeface="Wingdings" pitchFamily="2" charset="2"/>
              <a:buChar char="Ø"/>
            </a:pPr>
            <a:r>
              <a:rPr lang="en-US" sz="1700" b="0" i="0" dirty="0">
                <a:latin typeface="Verdana" pitchFamily="34" charset="0"/>
                <a:ea typeface="Verdana" pitchFamily="34" charset="0"/>
                <a:cs typeface="Verdana" pitchFamily="34" charset="0"/>
              </a:rPr>
              <a:t>Figure below shows the process.</a:t>
            </a:r>
          </a:p>
        </p:txBody>
      </p:sp>
      <p:sp>
        <p:nvSpPr>
          <p:cNvPr id="4" name="Slide Number Placeholder 3"/>
          <p:cNvSpPr>
            <a:spLocks noGrp="1"/>
          </p:cNvSpPr>
          <p:nvPr>
            <p:ph type="sldNum" sz="quarter" idx="10"/>
          </p:nvPr>
        </p:nvSpPr>
        <p:spPr/>
        <p:txBody>
          <a:bodyPr/>
          <a:lstStyle/>
          <a:p>
            <a:r>
              <a:rPr lang="en-US" smtClean="0"/>
              <a:t>Slide- </a:t>
            </a:r>
            <a:fld id="{F7A995B4-187C-475F-9050-705EE2E66F48}" type="slidenum">
              <a:rPr lang="en-US" smtClean="0"/>
              <a:pPr/>
              <a:t>68</a:t>
            </a:fld>
            <a:endParaRPr lang="en-US" dirty="0"/>
          </a:p>
        </p:txBody>
      </p:sp>
    </p:spTree>
    <p:extLst>
      <p:ext uri="{BB962C8B-B14F-4D97-AF65-F5344CB8AC3E}">
        <p14:creationId xmlns:p14="http://schemas.microsoft.com/office/powerpoint/2010/main" val="304830139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Text Box 11"/>
          <p:cNvSpPr txBox="1">
            <a:spLocks noChangeArrowheads="1"/>
          </p:cNvSpPr>
          <p:nvPr/>
        </p:nvSpPr>
        <p:spPr bwMode="auto">
          <a:xfrm>
            <a:off x="1639888" y="6427788"/>
            <a:ext cx="5370512"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i="1">
                <a:solidFill>
                  <a:schemeClr val="tx1"/>
                </a:solidFill>
                <a:latin typeface="Times New Roman" pitchFamily="18" charset="0"/>
              </a:defRPr>
            </a:lvl1pPr>
            <a:lvl2pPr marL="742950" indent="-285750">
              <a:defRPr b="1" i="1">
                <a:solidFill>
                  <a:schemeClr val="tx1"/>
                </a:solidFill>
                <a:latin typeface="Times New Roman" pitchFamily="18" charset="0"/>
              </a:defRPr>
            </a:lvl2pPr>
            <a:lvl3pPr marL="1143000" indent="-228600">
              <a:defRPr b="1" i="1">
                <a:solidFill>
                  <a:schemeClr val="tx1"/>
                </a:solidFill>
                <a:latin typeface="Times New Roman" pitchFamily="18" charset="0"/>
              </a:defRPr>
            </a:lvl3pPr>
            <a:lvl4pPr marL="1600200" indent="-228600">
              <a:defRPr b="1" i="1">
                <a:solidFill>
                  <a:schemeClr val="tx1"/>
                </a:solidFill>
                <a:latin typeface="Times New Roman" pitchFamily="18" charset="0"/>
              </a:defRPr>
            </a:lvl4pPr>
            <a:lvl5pPr marL="2057400" indent="-228600">
              <a:defRPr b="1" i="1">
                <a:solidFill>
                  <a:schemeClr val="tx1"/>
                </a:solidFill>
                <a:latin typeface="Times New Roman" pitchFamily="18" charset="0"/>
              </a:defRPr>
            </a:lvl5pPr>
            <a:lvl6pPr marL="2514600" indent="-228600" eaLnBrk="0" fontAlgn="base" hangingPunct="0">
              <a:spcBef>
                <a:spcPct val="0"/>
              </a:spcBef>
              <a:spcAft>
                <a:spcPct val="0"/>
              </a:spcAft>
              <a:defRPr b="1" i="1">
                <a:solidFill>
                  <a:schemeClr val="tx1"/>
                </a:solidFill>
                <a:latin typeface="Times New Roman" pitchFamily="18" charset="0"/>
              </a:defRPr>
            </a:lvl6pPr>
            <a:lvl7pPr marL="2971800" indent="-228600" eaLnBrk="0" fontAlgn="base" hangingPunct="0">
              <a:spcBef>
                <a:spcPct val="0"/>
              </a:spcBef>
              <a:spcAft>
                <a:spcPct val="0"/>
              </a:spcAft>
              <a:defRPr b="1" i="1">
                <a:solidFill>
                  <a:schemeClr val="tx1"/>
                </a:solidFill>
                <a:latin typeface="Times New Roman" pitchFamily="18" charset="0"/>
              </a:defRPr>
            </a:lvl7pPr>
            <a:lvl8pPr marL="3429000" indent="-228600" eaLnBrk="0" fontAlgn="base" hangingPunct="0">
              <a:spcBef>
                <a:spcPct val="0"/>
              </a:spcBef>
              <a:spcAft>
                <a:spcPct val="0"/>
              </a:spcAft>
              <a:defRPr b="1" i="1">
                <a:solidFill>
                  <a:schemeClr val="tx1"/>
                </a:solidFill>
                <a:latin typeface="Times New Roman" pitchFamily="18" charset="0"/>
              </a:defRPr>
            </a:lvl8pPr>
            <a:lvl9pPr marL="3886200" indent="-228600" eaLnBrk="0" fontAlgn="base" hangingPunct="0">
              <a:spcBef>
                <a:spcPct val="0"/>
              </a:spcBef>
              <a:spcAft>
                <a:spcPct val="0"/>
              </a:spcAft>
              <a:defRPr b="1" i="1">
                <a:solidFill>
                  <a:schemeClr val="tx1"/>
                </a:solidFill>
                <a:latin typeface="Times New Roman" pitchFamily="18" charset="0"/>
              </a:defRPr>
            </a:lvl9pPr>
          </a:lstStyle>
          <a:p>
            <a:r>
              <a:rPr lang="en-US" sz="1700" b="0" i="0">
                <a:solidFill>
                  <a:schemeClr val="folHlink"/>
                </a:solidFill>
                <a:latin typeface="Verdana" pitchFamily="34" charset="0"/>
                <a:ea typeface="Verdana" pitchFamily="34" charset="0"/>
                <a:cs typeface="Verdana" pitchFamily="34" charset="0"/>
              </a:rPr>
              <a:t>Figure: </a:t>
            </a:r>
            <a:r>
              <a:rPr lang="en-US" sz="1700" b="0" i="0">
                <a:latin typeface="Verdana" pitchFamily="34" charset="0"/>
                <a:ea typeface="Verdana" pitchFamily="34" charset="0"/>
                <a:cs typeface="Verdana" pitchFamily="34" charset="0"/>
              </a:rPr>
              <a:t>Taxonomy of potential attacks on RSA</a:t>
            </a:r>
          </a:p>
        </p:txBody>
      </p:sp>
      <p:pic>
        <p:nvPicPr>
          <p:cNvPr id="41988"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209800"/>
            <a:ext cx="8235950" cy="421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9" name="Rectangle 11"/>
          <p:cNvSpPr>
            <a:spLocks noChangeArrowheads="1"/>
          </p:cNvSpPr>
          <p:nvPr/>
        </p:nvSpPr>
        <p:spPr bwMode="auto">
          <a:xfrm>
            <a:off x="0" y="0"/>
            <a:ext cx="9144000" cy="5238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2800" i="0">
                <a:latin typeface="Arial" charset="0"/>
              </a:rPr>
              <a:t>Attacks on RSA Cryptosystem</a:t>
            </a:r>
          </a:p>
        </p:txBody>
      </p:sp>
      <p:sp>
        <p:nvSpPr>
          <p:cNvPr id="41990" name="Rectangle 12"/>
          <p:cNvSpPr>
            <a:spLocks noChangeArrowheads="1"/>
          </p:cNvSpPr>
          <p:nvPr/>
        </p:nvSpPr>
        <p:spPr bwMode="auto">
          <a:xfrm>
            <a:off x="76200" y="609600"/>
            <a:ext cx="8686800" cy="13636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65138" indent="-465138" algn="just">
              <a:lnSpc>
                <a:spcPct val="92000"/>
              </a:lnSpc>
              <a:spcBef>
                <a:spcPts val="600"/>
              </a:spcBef>
              <a:spcAft>
                <a:spcPts val="600"/>
              </a:spcAft>
              <a:buFont typeface="Wingdings" pitchFamily="2" charset="2"/>
              <a:buChar char="Ø"/>
            </a:pPr>
            <a:r>
              <a:rPr lang="en-US" sz="1700" b="0" i="0">
                <a:latin typeface="Verdana" pitchFamily="34" charset="0"/>
                <a:ea typeface="Verdana" pitchFamily="34" charset="0"/>
                <a:cs typeface="Verdana" pitchFamily="34" charset="0"/>
              </a:rPr>
              <a:t>No devastating attacks on RSA have been yet discovered.</a:t>
            </a:r>
          </a:p>
          <a:p>
            <a:pPr marL="465138" indent="-465138" algn="just">
              <a:lnSpc>
                <a:spcPct val="92000"/>
              </a:lnSpc>
              <a:spcBef>
                <a:spcPts val="600"/>
              </a:spcBef>
              <a:spcAft>
                <a:spcPts val="600"/>
              </a:spcAft>
              <a:buFont typeface="Wingdings" pitchFamily="2" charset="2"/>
              <a:buChar char="Ø"/>
            </a:pPr>
            <a:r>
              <a:rPr lang="en-US" sz="1700" b="0" i="0">
                <a:latin typeface="Verdana" pitchFamily="34" charset="0"/>
                <a:ea typeface="Verdana" pitchFamily="34" charset="0"/>
                <a:cs typeface="Verdana" pitchFamily="34" charset="0"/>
              </a:rPr>
              <a:t>Several attacks have been predicted based on the weak plaintext, weak parameter selection, or inappropriate implementation. </a:t>
            </a:r>
          </a:p>
          <a:p>
            <a:pPr marL="465138" indent="-465138" algn="just">
              <a:lnSpc>
                <a:spcPct val="92000"/>
              </a:lnSpc>
              <a:spcBef>
                <a:spcPts val="600"/>
              </a:spcBef>
              <a:spcAft>
                <a:spcPts val="600"/>
              </a:spcAft>
              <a:buFont typeface="Wingdings" pitchFamily="2" charset="2"/>
              <a:buChar char="Ø"/>
            </a:pPr>
            <a:r>
              <a:rPr lang="en-US" sz="1700" b="0" i="0">
                <a:latin typeface="Verdana" pitchFamily="34" charset="0"/>
                <a:ea typeface="Verdana" pitchFamily="34" charset="0"/>
                <a:cs typeface="Verdana" pitchFamily="34" charset="0"/>
              </a:rPr>
              <a:t>Figure below shows the category of potential attacks on RSA.</a:t>
            </a:r>
          </a:p>
        </p:txBody>
      </p:sp>
      <p:sp>
        <p:nvSpPr>
          <p:cNvPr id="4" name="Slide Number Placeholder 3"/>
          <p:cNvSpPr>
            <a:spLocks noGrp="1"/>
          </p:cNvSpPr>
          <p:nvPr>
            <p:ph type="sldNum" sz="quarter" idx="10"/>
          </p:nvPr>
        </p:nvSpPr>
        <p:spPr/>
        <p:txBody>
          <a:bodyPr/>
          <a:lstStyle/>
          <a:p>
            <a:r>
              <a:rPr lang="en-US" smtClean="0"/>
              <a:t>Slide- </a:t>
            </a:r>
            <a:fld id="{F7A995B4-187C-475F-9050-705EE2E66F48}" type="slidenum">
              <a:rPr lang="en-US" smtClean="0"/>
              <a:pPr/>
              <a:t>69</a:t>
            </a:fld>
            <a:endParaRPr lang="en-US" dirty="0"/>
          </a:p>
        </p:txBody>
      </p:sp>
    </p:spTree>
    <p:extLst>
      <p:ext uri="{BB962C8B-B14F-4D97-AF65-F5344CB8AC3E}">
        <p14:creationId xmlns:p14="http://schemas.microsoft.com/office/powerpoint/2010/main" val="36134533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11"/>
          <p:cNvSpPr>
            <a:spLocks noChangeArrowheads="1"/>
          </p:cNvSpPr>
          <p:nvPr/>
        </p:nvSpPr>
        <p:spPr bwMode="auto">
          <a:xfrm>
            <a:off x="0" y="0"/>
            <a:ext cx="9144000"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2000">
                <a:latin typeface="Verdana" pitchFamily="34" charset="0"/>
                <a:ea typeface="Verdana" pitchFamily="34" charset="0"/>
                <a:cs typeface="Verdana" pitchFamily="34" charset="0"/>
              </a:rPr>
              <a:t>Components of a Modern Block Ciphers (continued…):</a:t>
            </a:r>
          </a:p>
        </p:txBody>
      </p:sp>
      <p:sp>
        <p:nvSpPr>
          <p:cNvPr id="18436" name="Rectangle 11"/>
          <p:cNvSpPr>
            <a:spLocks noChangeArrowheads="1"/>
          </p:cNvSpPr>
          <p:nvPr/>
        </p:nvSpPr>
        <p:spPr bwMode="auto">
          <a:xfrm>
            <a:off x="76200" y="590550"/>
            <a:ext cx="8839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marL="457200" indent="-457200" algn="just">
              <a:spcBef>
                <a:spcPts val="600"/>
              </a:spcBef>
              <a:spcAft>
                <a:spcPts val="600"/>
              </a:spcAft>
              <a:tabLst>
                <a:tab pos="685800" algn="l"/>
              </a:tabLst>
            </a:pPr>
            <a:r>
              <a:rPr lang="en-US" sz="1700">
                <a:solidFill>
                  <a:srgbClr val="FF0000"/>
                </a:solidFill>
                <a:latin typeface="Verdana" pitchFamily="34" charset="0"/>
                <a:ea typeface="Verdana" pitchFamily="34" charset="0"/>
                <a:cs typeface="Verdana" pitchFamily="34" charset="0"/>
              </a:rPr>
              <a:t>Expansion P-Boxes:</a:t>
            </a:r>
          </a:p>
          <a:p>
            <a:pPr marL="457200" indent="-457200" algn="just">
              <a:spcBef>
                <a:spcPts val="600"/>
              </a:spcBef>
              <a:spcAft>
                <a:spcPts val="600"/>
              </a:spcAft>
              <a:buFont typeface="Wingdings" pitchFamily="2" charset="2"/>
              <a:buChar char="Ø"/>
              <a:tabLst>
                <a:tab pos="685800" algn="l"/>
              </a:tabLst>
            </a:pPr>
            <a:r>
              <a:rPr lang="en-US" sz="1700" b="0">
                <a:latin typeface="Verdana" pitchFamily="34" charset="0"/>
                <a:ea typeface="Verdana" pitchFamily="34" charset="0"/>
                <a:cs typeface="Verdana" pitchFamily="34" charset="0"/>
              </a:rPr>
              <a:t>A expansion P-box is a P-box with </a:t>
            </a:r>
            <a:r>
              <a:rPr lang="en-US" sz="1700" i="1">
                <a:latin typeface="Verdana" pitchFamily="34" charset="0"/>
                <a:ea typeface="Verdana" pitchFamily="34" charset="0"/>
                <a:cs typeface="Verdana" pitchFamily="34" charset="0"/>
              </a:rPr>
              <a:t>n</a:t>
            </a:r>
            <a:r>
              <a:rPr lang="en-US" sz="1700" b="0">
                <a:latin typeface="Verdana" pitchFamily="34" charset="0"/>
                <a:ea typeface="Verdana" pitchFamily="34" charset="0"/>
                <a:cs typeface="Verdana" pitchFamily="34" charset="0"/>
              </a:rPr>
              <a:t> inputs and </a:t>
            </a:r>
            <a:r>
              <a:rPr lang="en-US" sz="1700" i="1">
                <a:latin typeface="Verdana" pitchFamily="34" charset="0"/>
                <a:ea typeface="Verdana" pitchFamily="34" charset="0"/>
                <a:cs typeface="Verdana" pitchFamily="34" charset="0"/>
              </a:rPr>
              <a:t>m</a:t>
            </a:r>
            <a:r>
              <a:rPr lang="en-US" sz="1700" b="0">
                <a:latin typeface="Verdana" pitchFamily="34" charset="0"/>
                <a:ea typeface="Verdana" pitchFamily="34" charset="0"/>
                <a:cs typeface="Verdana" pitchFamily="34" charset="0"/>
              </a:rPr>
              <a:t> outputs where </a:t>
            </a:r>
            <a:r>
              <a:rPr lang="en-US" sz="1700">
                <a:latin typeface="Verdana" pitchFamily="34" charset="0"/>
                <a:ea typeface="Verdana" pitchFamily="34" charset="0"/>
                <a:cs typeface="Verdana" pitchFamily="34" charset="0"/>
              </a:rPr>
              <a:t>m&gt;n</a:t>
            </a:r>
            <a:r>
              <a:rPr lang="en-US" sz="1700" b="0">
                <a:latin typeface="Verdana" pitchFamily="34" charset="0"/>
                <a:ea typeface="Verdana" pitchFamily="34" charset="0"/>
                <a:cs typeface="Verdana" pitchFamily="34" charset="0"/>
              </a:rPr>
              <a:t>. </a:t>
            </a:r>
          </a:p>
          <a:p>
            <a:pPr marL="457200" indent="-457200" algn="just">
              <a:spcBef>
                <a:spcPts val="600"/>
              </a:spcBef>
              <a:spcAft>
                <a:spcPts val="600"/>
              </a:spcAft>
              <a:buFont typeface="Wingdings" pitchFamily="2" charset="2"/>
              <a:buChar char="Ø"/>
              <a:tabLst>
                <a:tab pos="685800" algn="l"/>
              </a:tabLst>
            </a:pPr>
            <a:r>
              <a:rPr lang="en-US" sz="1700" b="0">
                <a:latin typeface="Verdana" pitchFamily="34" charset="0"/>
                <a:ea typeface="Verdana" pitchFamily="34" charset="0"/>
                <a:cs typeface="Verdana" pitchFamily="34" charset="0"/>
              </a:rPr>
              <a:t>Some of the inputs are connected to more than one output.</a:t>
            </a:r>
          </a:p>
          <a:p>
            <a:pPr marL="457200" indent="-457200" algn="just">
              <a:spcBef>
                <a:spcPts val="600"/>
              </a:spcBef>
              <a:spcAft>
                <a:spcPts val="600"/>
              </a:spcAft>
              <a:buFont typeface="Wingdings" pitchFamily="2" charset="2"/>
              <a:buChar char="Ø"/>
              <a:tabLst>
                <a:tab pos="685800" algn="l"/>
              </a:tabLst>
            </a:pPr>
            <a:r>
              <a:rPr lang="en-US" sz="1700" b="0">
                <a:latin typeface="Verdana" pitchFamily="34" charset="0"/>
                <a:ea typeface="Verdana" pitchFamily="34" charset="0"/>
                <a:cs typeface="Verdana" pitchFamily="34" charset="0"/>
              </a:rPr>
              <a:t>Figure below shows a 3 x 5 expansion P-box.</a:t>
            </a:r>
          </a:p>
        </p:txBody>
      </p:sp>
      <p:sp>
        <p:nvSpPr>
          <p:cNvPr id="18437" name="Rectangle 8"/>
          <p:cNvSpPr>
            <a:spLocks noChangeArrowheads="1"/>
          </p:cNvSpPr>
          <p:nvPr/>
        </p:nvSpPr>
        <p:spPr bwMode="auto">
          <a:xfrm>
            <a:off x="2438400" y="4065588"/>
            <a:ext cx="457200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700">
                <a:solidFill>
                  <a:schemeClr val="folHlink"/>
                </a:solidFill>
                <a:latin typeface="Verdana" pitchFamily="34" charset="0"/>
                <a:ea typeface="Verdana" pitchFamily="34" charset="0"/>
                <a:cs typeface="Verdana" pitchFamily="34" charset="0"/>
              </a:rPr>
              <a:t>Figure: </a:t>
            </a:r>
            <a:r>
              <a:rPr lang="en-US" sz="1700" b="0">
                <a:latin typeface="Verdana" pitchFamily="34" charset="0"/>
                <a:ea typeface="Verdana" pitchFamily="34" charset="0"/>
                <a:cs typeface="Verdana" pitchFamily="34" charset="0"/>
              </a:rPr>
              <a:t>A 3 x 5 Expansion P-box</a:t>
            </a:r>
          </a:p>
        </p:txBody>
      </p:sp>
      <p:sp>
        <p:nvSpPr>
          <p:cNvPr id="18438" name="Rectangle 11"/>
          <p:cNvSpPr>
            <a:spLocks noChangeArrowheads="1"/>
          </p:cNvSpPr>
          <p:nvPr/>
        </p:nvSpPr>
        <p:spPr bwMode="auto">
          <a:xfrm>
            <a:off x="76200" y="4760913"/>
            <a:ext cx="8839200"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marL="457200" indent="-457200" algn="just">
              <a:spcBef>
                <a:spcPts val="600"/>
              </a:spcBef>
              <a:spcAft>
                <a:spcPts val="600"/>
              </a:spcAft>
              <a:buFont typeface="Wingdings" pitchFamily="2" charset="2"/>
              <a:buChar char="Ø"/>
              <a:tabLst>
                <a:tab pos="685800" algn="l"/>
              </a:tabLst>
            </a:pPr>
            <a:r>
              <a:rPr lang="en-US" sz="1700" b="0">
                <a:latin typeface="Verdana" pitchFamily="34" charset="0"/>
                <a:ea typeface="Verdana" pitchFamily="34" charset="0"/>
                <a:cs typeface="Verdana" pitchFamily="34" charset="0"/>
              </a:rPr>
              <a:t>The expansion P-boxes used in modem block ciphers normally are keyless, where a permutation table shows the rules for transposing bits.</a:t>
            </a:r>
          </a:p>
          <a:p>
            <a:pPr marL="457200" indent="-457200" algn="just">
              <a:spcBef>
                <a:spcPts val="600"/>
              </a:spcBef>
              <a:spcAft>
                <a:spcPts val="600"/>
              </a:spcAft>
              <a:buFont typeface="Wingdings" pitchFamily="2" charset="2"/>
              <a:buChar char="Ø"/>
              <a:tabLst>
                <a:tab pos="685800" algn="l"/>
              </a:tabLst>
            </a:pPr>
            <a:r>
              <a:rPr lang="en-US" sz="1700" b="0">
                <a:latin typeface="Verdana" pitchFamily="34" charset="0"/>
                <a:ea typeface="Verdana" pitchFamily="34" charset="0"/>
                <a:cs typeface="Verdana" pitchFamily="34" charset="0"/>
              </a:rPr>
              <a:t>Expansion P-boxes are used when we need to permute bits and the same time increase the number of bits for the next stage of encryption/decryption.</a:t>
            </a:r>
          </a:p>
        </p:txBody>
      </p:sp>
      <p:pic>
        <p:nvPicPr>
          <p:cNvPr id="1843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213" y="2362200"/>
            <a:ext cx="3457575"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0"/>
          </p:nvPr>
        </p:nvSpPr>
        <p:spPr/>
        <p:txBody>
          <a:bodyPr/>
          <a:lstStyle/>
          <a:p>
            <a:pPr>
              <a:defRPr/>
            </a:pPr>
            <a:r>
              <a:rPr lang="en-US" smtClean="0">
                <a:solidFill>
                  <a:srgbClr val="0000FF"/>
                </a:solidFill>
              </a:rPr>
              <a:t>Slide-</a:t>
            </a:r>
            <a:fld id="{89CDD838-E7E1-4729-B91C-65DBF479667D}" type="slidenum">
              <a:rPr lang="en-US" smtClean="0"/>
              <a:pPr>
                <a:defRPr/>
              </a:pPr>
              <a:t>7</a:t>
            </a:fld>
            <a:endParaRPr 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14"/>
          <p:cNvSpPr>
            <a:spLocks noChangeArrowheads="1"/>
          </p:cNvSpPr>
          <p:nvPr/>
        </p:nvSpPr>
        <p:spPr bwMode="auto">
          <a:xfrm>
            <a:off x="0" y="487363"/>
            <a:ext cx="8763000" cy="629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693738" lvl="1" indent="-457200" algn="just">
              <a:lnSpc>
                <a:spcPct val="85000"/>
              </a:lnSpc>
              <a:spcBef>
                <a:spcPts val="600"/>
              </a:spcBef>
              <a:spcAft>
                <a:spcPts val="600"/>
              </a:spcAft>
              <a:buFont typeface="Wingdings" pitchFamily="2" charset="2"/>
              <a:buChar char="Ø"/>
              <a:tabLst>
                <a:tab pos="914400" algn="l"/>
              </a:tabLst>
            </a:pPr>
            <a:r>
              <a:rPr lang="en-US" sz="1600" b="0" i="0">
                <a:latin typeface="Verdana" pitchFamily="34" charset="0"/>
              </a:rPr>
              <a:t>The essential requirement of the Public Key Cryptography, like RSA, is that-the public and secret keys are mathematically related, but this relationship must be made very hard to determine by an outsider.</a:t>
            </a:r>
          </a:p>
          <a:p>
            <a:pPr marL="693738" lvl="1" indent="-457200" algn="just">
              <a:lnSpc>
                <a:spcPct val="85000"/>
              </a:lnSpc>
              <a:spcBef>
                <a:spcPts val="600"/>
              </a:spcBef>
              <a:spcAft>
                <a:spcPts val="600"/>
              </a:spcAft>
              <a:buFont typeface="Wingdings" pitchFamily="2" charset="2"/>
              <a:buChar char="Ø"/>
              <a:tabLst>
                <a:tab pos="914400" algn="l"/>
              </a:tabLst>
            </a:pPr>
            <a:r>
              <a:rPr lang="en-US" sz="1600" b="0" i="0">
                <a:latin typeface="Verdana" pitchFamily="34" charset="0"/>
              </a:rPr>
              <a:t>As we saw in the preceding text, everything starts with  </a:t>
            </a:r>
            <a:r>
              <a:rPr lang="en-US" sz="1600">
                <a:solidFill>
                  <a:srgbClr val="00CC00"/>
                </a:solidFill>
                <a:latin typeface="Verdana" pitchFamily="34" charset="0"/>
              </a:rPr>
              <a:t>p </a:t>
            </a:r>
            <a:r>
              <a:rPr lang="en-US" sz="1600" b="0" i="0">
                <a:latin typeface="Verdana" pitchFamily="34" charset="0"/>
              </a:rPr>
              <a:t>and </a:t>
            </a:r>
            <a:r>
              <a:rPr lang="en-US" sz="1600">
                <a:solidFill>
                  <a:srgbClr val="FF0000"/>
                </a:solidFill>
                <a:latin typeface="Verdana" pitchFamily="34" charset="0"/>
              </a:rPr>
              <a:t>q</a:t>
            </a:r>
            <a:r>
              <a:rPr lang="en-US" sz="1600" b="0" i="0">
                <a:latin typeface="Verdana" pitchFamily="34" charset="0"/>
              </a:rPr>
              <a:t>, from which we calculated </a:t>
            </a:r>
            <a:r>
              <a:rPr lang="en-US" sz="1600">
                <a:solidFill>
                  <a:srgbClr val="3333FF"/>
                </a:solidFill>
                <a:latin typeface="Verdana" pitchFamily="34" charset="0"/>
              </a:rPr>
              <a:t>n</a:t>
            </a:r>
            <a:r>
              <a:rPr lang="en-US" sz="1600" b="0" i="0">
                <a:latin typeface="Verdana" pitchFamily="34" charset="0"/>
              </a:rPr>
              <a:t>. </a:t>
            </a:r>
          </a:p>
          <a:p>
            <a:pPr marL="693738" lvl="1" indent="-457200" algn="just">
              <a:lnSpc>
                <a:spcPct val="85000"/>
              </a:lnSpc>
              <a:spcBef>
                <a:spcPts val="600"/>
              </a:spcBef>
              <a:spcAft>
                <a:spcPts val="600"/>
              </a:spcAft>
              <a:buFont typeface="Wingdings" pitchFamily="2" charset="2"/>
              <a:buChar char="v"/>
              <a:tabLst>
                <a:tab pos="914400" algn="l"/>
              </a:tabLst>
            </a:pPr>
            <a:r>
              <a:rPr lang="en-US" sz="1500" b="0" i="0">
                <a:latin typeface="Verdana" pitchFamily="34" charset="0"/>
              </a:rPr>
              <a:t>The public key consists of two numbers: </a:t>
            </a:r>
            <a:r>
              <a:rPr lang="en-US" sz="1500">
                <a:solidFill>
                  <a:srgbClr val="00CC00"/>
                </a:solidFill>
                <a:latin typeface="Verdana" pitchFamily="34" charset="0"/>
              </a:rPr>
              <a:t>e</a:t>
            </a:r>
            <a:r>
              <a:rPr lang="en-US" sz="1500" b="0" i="0">
                <a:latin typeface="Verdana" pitchFamily="34" charset="0"/>
              </a:rPr>
              <a:t> and </a:t>
            </a:r>
            <a:r>
              <a:rPr lang="en-US" sz="1500">
                <a:solidFill>
                  <a:srgbClr val="3333FF"/>
                </a:solidFill>
                <a:latin typeface="Verdana" pitchFamily="34" charset="0"/>
              </a:rPr>
              <a:t>n</a:t>
            </a:r>
            <a:r>
              <a:rPr lang="en-US" sz="1500" b="0" i="0">
                <a:latin typeface="Verdana" pitchFamily="34" charset="0"/>
              </a:rPr>
              <a:t>, where </a:t>
            </a:r>
            <a:r>
              <a:rPr lang="en-US" sz="1500">
                <a:solidFill>
                  <a:srgbClr val="00CC00"/>
                </a:solidFill>
                <a:latin typeface="Verdana" pitchFamily="34" charset="0"/>
              </a:rPr>
              <a:t>e</a:t>
            </a:r>
            <a:r>
              <a:rPr lang="en-US" sz="1500" b="0" i="0">
                <a:latin typeface="Verdana" pitchFamily="34" charset="0"/>
              </a:rPr>
              <a:t> is calculated from </a:t>
            </a:r>
            <a:r>
              <a:rPr lang="en-US" sz="1500">
                <a:solidFill>
                  <a:srgbClr val="00CC00"/>
                </a:solidFill>
                <a:latin typeface="Verdana" pitchFamily="34" charset="0"/>
                <a:ea typeface="Verdana" pitchFamily="34" charset="0"/>
                <a:cs typeface="Verdana" pitchFamily="34" charset="0"/>
              </a:rPr>
              <a:t>φ(n)</a:t>
            </a:r>
            <a:r>
              <a:rPr lang="en-US" sz="1500" b="0" i="0">
                <a:latin typeface="Verdana" pitchFamily="34" charset="0"/>
                <a:ea typeface="Verdana" pitchFamily="34" charset="0"/>
                <a:cs typeface="Verdana" pitchFamily="34" charset="0"/>
              </a:rPr>
              <a:t>, </a:t>
            </a:r>
            <a:r>
              <a:rPr lang="en-US" sz="1500" b="0" i="0">
                <a:latin typeface="Verdana" pitchFamily="34" charset="0"/>
              </a:rPr>
              <a:t>and </a:t>
            </a:r>
            <a:r>
              <a:rPr lang="en-US" sz="1500">
                <a:solidFill>
                  <a:srgbClr val="00CC00"/>
                </a:solidFill>
                <a:latin typeface="Verdana" pitchFamily="34" charset="0"/>
                <a:ea typeface="Verdana" pitchFamily="34" charset="0"/>
                <a:cs typeface="Verdana" pitchFamily="34" charset="0"/>
              </a:rPr>
              <a:t>φ(n)</a:t>
            </a:r>
            <a:r>
              <a:rPr lang="en-US" sz="1500" i="0">
                <a:latin typeface="Verdana" pitchFamily="34" charset="0"/>
                <a:ea typeface="Verdana" pitchFamily="34" charset="0"/>
                <a:cs typeface="Verdana" pitchFamily="34" charset="0"/>
              </a:rPr>
              <a:t>  </a:t>
            </a:r>
            <a:r>
              <a:rPr lang="en-US" sz="1500" b="0" i="0">
                <a:latin typeface="Verdana" pitchFamily="34" charset="0"/>
              </a:rPr>
              <a:t>is calculated from </a:t>
            </a:r>
            <a:r>
              <a:rPr lang="en-US" sz="1500">
                <a:solidFill>
                  <a:srgbClr val="00CC00"/>
                </a:solidFill>
                <a:latin typeface="Verdana" pitchFamily="34" charset="0"/>
              </a:rPr>
              <a:t>p</a:t>
            </a:r>
            <a:r>
              <a:rPr lang="en-US" sz="1500" b="0" i="0">
                <a:latin typeface="Verdana" pitchFamily="34" charset="0"/>
              </a:rPr>
              <a:t> and </a:t>
            </a:r>
            <a:r>
              <a:rPr lang="en-US" sz="1500">
                <a:solidFill>
                  <a:srgbClr val="FF0000"/>
                </a:solidFill>
                <a:latin typeface="Verdana" pitchFamily="34" charset="0"/>
              </a:rPr>
              <a:t>q</a:t>
            </a:r>
            <a:r>
              <a:rPr lang="en-US" sz="1500" b="0" i="0">
                <a:latin typeface="Verdana" pitchFamily="34" charset="0"/>
              </a:rPr>
              <a:t>.</a:t>
            </a:r>
          </a:p>
          <a:p>
            <a:pPr marL="693738" lvl="1" indent="-457200" algn="just">
              <a:lnSpc>
                <a:spcPct val="85000"/>
              </a:lnSpc>
              <a:spcBef>
                <a:spcPts val="600"/>
              </a:spcBef>
              <a:spcAft>
                <a:spcPts val="600"/>
              </a:spcAft>
              <a:buFont typeface="Wingdings" pitchFamily="2" charset="2"/>
              <a:buChar char="v"/>
              <a:tabLst>
                <a:tab pos="914400" algn="l"/>
              </a:tabLst>
            </a:pPr>
            <a:r>
              <a:rPr lang="en-US" sz="1500" b="0" i="0">
                <a:latin typeface="Verdana" pitchFamily="34" charset="0"/>
              </a:rPr>
              <a:t>The secret key </a:t>
            </a:r>
            <a:r>
              <a:rPr lang="en-US" sz="1500">
                <a:solidFill>
                  <a:srgbClr val="FF0000"/>
                </a:solidFill>
                <a:latin typeface="Verdana" pitchFamily="34" charset="0"/>
              </a:rPr>
              <a:t>d</a:t>
            </a:r>
            <a:r>
              <a:rPr lang="en-US" sz="1500" b="0" i="0">
                <a:latin typeface="Verdana" pitchFamily="34" charset="0"/>
              </a:rPr>
              <a:t>, was calculated from </a:t>
            </a:r>
            <a:r>
              <a:rPr lang="en-US" sz="1500">
                <a:solidFill>
                  <a:srgbClr val="3333FF"/>
                </a:solidFill>
                <a:latin typeface="Verdana" pitchFamily="34" charset="0"/>
              </a:rPr>
              <a:t>e</a:t>
            </a:r>
            <a:r>
              <a:rPr lang="en-US" sz="1500" b="0" i="0">
                <a:latin typeface="Verdana" pitchFamily="34" charset="0"/>
              </a:rPr>
              <a:t> and </a:t>
            </a:r>
            <a:r>
              <a:rPr lang="en-US" sz="1500">
                <a:solidFill>
                  <a:srgbClr val="FF0000"/>
                </a:solidFill>
                <a:latin typeface="Verdana" pitchFamily="34" charset="0"/>
                <a:ea typeface="Verdana" pitchFamily="34" charset="0"/>
                <a:cs typeface="Verdana" pitchFamily="34" charset="0"/>
              </a:rPr>
              <a:t>φ(n)</a:t>
            </a:r>
            <a:r>
              <a:rPr lang="en-US" sz="1500" i="0">
                <a:latin typeface="Verdana" pitchFamily="34" charset="0"/>
                <a:ea typeface="Verdana" pitchFamily="34" charset="0"/>
                <a:cs typeface="Verdana" pitchFamily="34" charset="0"/>
              </a:rPr>
              <a:t> </a:t>
            </a:r>
            <a:r>
              <a:rPr lang="en-US" sz="1500" b="0" i="0">
                <a:latin typeface="Verdana" pitchFamily="34" charset="0"/>
              </a:rPr>
              <a:t>and,  as we just stated,  </a:t>
            </a:r>
            <a:r>
              <a:rPr lang="en-US" sz="1500">
                <a:solidFill>
                  <a:srgbClr val="FF0000"/>
                </a:solidFill>
                <a:latin typeface="Verdana" pitchFamily="34" charset="0"/>
              </a:rPr>
              <a:t>e</a:t>
            </a:r>
            <a:r>
              <a:rPr lang="en-US" sz="1500" b="0" i="0">
                <a:latin typeface="Verdana" pitchFamily="34" charset="0"/>
              </a:rPr>
              <a:t> and </a:t>
            </a:r>
            <a:r>
              <a:rPr lang="en-US" sz="1500">
                <a:solidFill>
                  <a:srgbClr val="00CC00"/>
                </a:solidFill>
                <a:latin typeface="Verdana" pitchFamily="34" charset="0"/>
                <a:ea typeface="Verdana" pitchFamily="34" charset="0"/>
                <a:cs typeface="Verdana" pitchFamily="34" charset="0"/>
              </a:rPr>
              <a:t>φ(n)</a:t>
            </a:r>
            <a:r>
              <a:rPr lang="en-US" sz="1500" i="0">
                <a:latin typeface="Verdana" pitchFamily="34" charset="0"/>
                <a:ea typeface="Verdana" pitchFamily="34" charset="0"/>
                <a:cs typeface="Verdana" pitchFamily="34" charset="0"/>
              </a:rPr>
              <a:t> </a:t>
            </a:r>
            <a:r>
              <a:rPr lang="en-US" sz="1500" b="0" i="0">
                <a:latin typeface="Verdana" pitchFamily="34" charset="0"/>
              </a:rPr>
              <a:t>are calculated from </a:t>
            </a:r>
            <a:r>
              <a:rPr lang="en-US" sz="1500">
                <a:solidFill>
                  <a:srgbClr val="FF0000"/>
                </a:solidFill>
                <a:latin typeface="Verdana" pitchFamily="34" charset="0"/>
              </a:rPr>
              <a:t>p</a:t>
            </a:r>
            <a:r>
              <a:rPr lang="en-US" sz="1500" b="0" i="0">
                <a:latin typeface="Verdana" pitchFamily="34" charset="0"/>
              </a:rPr>
              <a:t> and </a:t>
            </a:r>
            <a:r>
              <a:rPr lang="en-US" sz="1500">
                <a:solidFill>
                  <a:srgbClr val="3333FF"/>
                </a:solidFill>
                <a:latin typeface="Verdana" pitchFamily="34" charset="0"/>
              </a:rPr>
              <a:t>q</a:t>
            </a:r>
            <a:r>
              <a:rPr lang="en-US" sz="1500" b="0" i="0">
                <a:latin typeface="Verdana" pitchFamily="34" charset="0"/>
              </a:rPr>
              <a:t>. </a:t>
            </a:r>
          </a:p>
          <a:p>
            <a:pPr marL="693738" lvl="1" indent="-457200" algn="just">
              <a:lnSpc>
                <a:spcPct val="85000"/>
              </a:lnSpc>
              <a:spcBef>
                <a:spcPts val="600"/>
              </a:spcBef>
              <a:spcAft>
                <a:spcPts val="600"/>
              </a:spcAft>
              <a:buFont typeface="Wingdings" pitchFamily="2" charset="2"/>
              <a:buChar char="Ø"/>
              <a:tabLst>
                <a:tab pos="914400" algn="l"/>
              </a:tabLst>
            </a:pPr>
            <a:r>
              <a:rPr lang="en-US" sz="1600" b="0" i="0">
                <a:latin typeface="Verdana" pitchFamily="34" charset="0"/>
              </a:rPr>
              <a:t>It follows then, that </a:t>
            </a:r>
            <a:r>
              <a:rPr lang="en-US" sz="1600">
                <a:solidFill>
                  <a:srgbClr val="FF0000"/>
                </a:solidFill>
                <a:latin typeface="Verdana" pitchFamily="34" charset="0"/>
              </a:rPr>
              <a:t>d</a:t>
            </a:r>
            <a:r>
              <a:rPr lang="en-US" sz="1600" b="0" i="0">
                <a:latin typeface="Verdana" pitchFamily="34" charset="0"/>
              </a:rPr>
              <a:t> is also calculated from </a:t>
            </a:r>
            <a:r>
              <a:rPr lang="en-US" sz="1600">
                <a:solidFill>
                  <a:srgbClr val="FF0000"/>
                </a:solidFill>
                <a:latin typeface="Verdana" pitchFamily="34" charset="0"/>
              </a:rPr>
              <a:t>p</a:t>
            </a:r>
            <a:r>
              <a:rPr lang="en-US" sz="1600" b="0" i="0">
                <a:latin typeface="Verdana" pitchFamily="34" charset="0"/>
              </a:rPr>
              <a:t> and </a:t>
            </a:r>
            <a:r>
              <a:rPr lang="en-US" sz="1600">
                <a:solidFill>
                  <a:srgbClr val="3333FF"/>
                </a:solidFill>
                <a:latin typeface="Verdana" pitchFamily="34" charset="0"/>
              </a:rPr>
              <a:t>q</a:t>
            </a:r>
            <a:r>
              <a:rPr lang="en-US" sz="1600" b="0" i="0">
                <a:latin typeface="Verdana" pitchFamily="34" charset="0"/>
              </a:rPr>
              <a:t>, which proves that the public and private keys are mathematically related.</a:t>
            </a:r>
          </a:p>
          <a:p>
            <a:pPr marL="693738" lvl="1" indent="-457200" algn="just">
              <a:lnSpc>
                <a:spcPct val="85000"/>
              </a:lnSpc>
              <a:spcBef>
                <a:spcPts val="600"/>
              </a:spcBef>
              <a:spcAft>
                <a:spcPts val="600"/>
              </a:spcAft>
              <a:buFont typeface="Wingdings" pitchFamily="2" charset="2"/>
              <a:buChar char="Ø"/>
              <a:tabLst>
                <a:tab pos="914400" algn="l"/>
              </a:tabLst>
            </a:pPr>
            <a:r>
              <a:rPr lang="en-US" sz="1600" b="0" i="0">
                <a:latin typeface="Verdana" pitchFamily="34" charset="0"/>
              </a:rPr>
              <a:t>So, if an adversary (like Eve) wanted to find the secret key </a:t>
            </a:r>
            <a:r>
              <a:rPr lang="en-US" sz="1600">
                <a:solidFill>
                  <a:srgbClr val="FF0000"/>
                </a:solidFill>
                <a:latin typeface="Verdana" pitchFamily="34" charset="0"/>
              </a:rPr>
              <a:t>d</a:t>
            </a:r>
            <a:r>
              <a:rPr lang="en-US" sz="1600" b="0" i="0">
                <a:latin typeface="Verdana" pitchFamily="34" charset="0"/>
              </a:rPr>
              <a:t>, by only knowing </a:t>
            </a:r>
            <a:r>
              <a:rPr lang="en-US" sz="1600">
                <a:solidFill>
                  <a:srgbClr val="3333FF"/>
                </a:solidFill>
                <a:latin typeface="Verdana" pitchFamily="34" charset="0"/>
              </a:rPr>
              <a:t>n</a:t>
            </a:r>
            <a:r>
              <a:rPr lang="en-US" sz="1600" b="0" i="0">
                <a:latin typeface="Verdana" pitchFamily="34" charset="0"/>
              </a:rPr>
              <a:t>, he must break down </a:t>
            </a:r>
            <a:r>
              <a:rPr lang="en-US" sz="1600">
                <a:solidFill>
                  <a:srgbClr val="FF0000"/>
                </a:solidFill>
                <a:latin typeface="Verdana" pitchFamily="34" charset="0"/>
              </a:rPr>
              <a:t>n</a:t>
            </a:r>
            <a:r>
              <a:rPr lang="en-US" sz="1600" b="0" i="0">
                <a:latin typeface="Verdana" pitchFamily="34" charset="0"/>
              </a:rPr>
              <a:t> into the two prime numbers that were used to produce it (remember that </a:t>
            </a:r>
            <a:r>
              <a:rPr lang="en-US" sz="1600">
                <a:solidFill>
                  <a:srgbClr val="FF0000"/>
                </a:solidFill>
                <a:latin typeface="Verdana" pitchFamily="34" charset="0"/>
              </a:rPr>
              <a:t>n </a:t>
            </a:r>
            <a:r>
              <a:rPr lang="en-US" sz="1600" b="0" i="0">
                <a:latin typeface="Verdana" pitchFamily="34" charset="0"/>
              </a:rPr>
              <a:t>= </a:t>
            </a:r>
            <a:r>
              <a:rPr lang="en-US" sz="1600">
                <a:solidFill>
                  <a:srgbClr val="FF0000"/>
                </a:solidFill>
                <a:latin typeface="Verdana" pitchFamily="34" charset="0"/>
              </a:rPr>
              <a:t>p</a:t>
            </a:r>
            <a:r>
              <a:rPr lang="en-US" sz="1600" b="0" i="0">
                <a:latin typeface="Verdana" pitchFamily="34" charset="0"/>
              </a:rPr>
              <a:t> * </a:t>
            </a:r>
            <a:r>
              <a:rPr lang="en-US" sz="1600">
                <a:solidFill>
                  <a:srgbClr val="3333FF"/>
                </a:solidFill>
                <a:latin typeface="Verdana" pitchFamily="34" charset="0"/>
              </a:rPr>
              <a:t>q</a:t>
            </a:r>
            <a:r>
              <a:rPr lang="en-US" sz="1600" b="0" i="0">
                <a:latin typeface="Verdana" pitchFamily="34" charset="0"/>
              </a:rPr>
              <a:t>). </a:t>
            </a:r>
          </a:p>
          <a:p>
            <a:pPr marL="693738" lvl="1" indent="-457200" algn="just">
              <a:lnSpc>
                <a:spcPct val="85000"/>
              </a:lnSpc>
              <a:spcBef>
                <a:spcPts val="600"/>
              </a:spcBef>
              <a:spcAft>
                <a:spcPts val="600"/>
              </a:spcAft>
              <a:buFont typeface="Wingdings" pitchFamily="2" charset="2"/>
              <a:buChar char="Ø"/>
              <a:tabLst>
                <a:tab pos="914400" algn="l"/>
              </a:tabLst>
            </a:pPr>
            <a:r>
              <a:rPr lang="en-US" sz="1600" b="0" i="0">
                <a:latin typeface="Verdana" pitchFamily="34" charset="0"/>
              </a:rPr>
              <a:t>Now, here is the real crux of the bisquit: Decomposing a very large </a:t>
            </a:r>
            <a:r>
              <a:rPr lang="en-US" sz="1600">
                <a:solidFill>
                  <a:srgbClr val="3333FF"/>
                </a:solidFill>
                <a:latin typeface="Verdana" pitchFamily="34" charset="0"/>
              </a:rPr>
              <a:t>n</a:t>
            </a:r>
            <a:r>
              <a:rPr lang="en-US" sz="1600" b="0" i="0">
                <a:latin typeface="Verdana" pitchFamily="34" charset="0"/>
              </a:rPr>
              <a:t> into </a:t>
            </a:r>
            <a:r>
              <a:rPr lang="en-US" sz="1600">
                <a:solidFill>
                  <a:srgbClr val="3333FF"/>
                </a:solidFill>
                <a:latin typeface="Verdana" pitchFamily="34" charset="0"/>
              </a:rPr>
              <a:t>p</a:t>
            </a:r>
            <a:r>
              <a:rPr lang="en-US" sz="1600" b="0" i="0">
                <a:latin typeface="Verdana" pitchFamily="34" charset="0"/>
              </a:rPr>
              <a:t> and </a:t>
            </a:r>
            <a:r>
              <a:rPr lang="en-US" sz="1600">
                <a:solidFill>
                  <a:srgbClr val="FF0000"/>
                </a:solidFill>
                <a:latin typeface="Verdana" pitchFamily="34" charset="0"/>
              </a:rPr>
              <a:t>q</a:t>
            </a:r>
            <a:r>
              <a:rPr lang="en-US" sz="1600">
                <a:solidFill>
                  <a:srgbClr val="3333FF"/>
                </a:solidFill>
                <a:latin typeface="Verdana" pitchFamily="34" charset="0"/>
              </a:rPr>
              <a:t> </a:t>
            </a:r>
            <a:r>
              <a:rPr lang="en-US" sz="1600" b="0" i="0">
                <a:latin typeface="Verdana" pitchFamily="34" charset="0"/>
              </a:rPr>
              <a:t>is really difficult to do. It is easy with the small numbers that we have used in our demonstration, but, for example, if 100 digit numbers are used for p and q, the resulting n will be approximately 200 digits. Then decomposing </a:t>
            </a:r>
            <a:r>
              <a:rPr lang="en-US" sz="1600">
                <a:solidFill>
                  <a:srgbClr val="3333FF"/>
                </a:solidFill>
                <a:latin typeface="Verdana" pitchFamily="34" charset="0"/>
              </a:rPr>
              <a:t>n </a:t>
            </a:r>
            <a:r>
              <a:rPr lang="en-US" sz="1600" b="0" i="0">
                <a:latin typeface="Verdana" pitchFamily="34" charset="0"/>
              </a:rPr>
              <a:t>into </a:t>
            </a:r>
            <a:r>
              <a:rPr lang="en-US" sz="1600">
                <a:solidFill>
                  <a:srgbClr val="00CC00"/>
                </a:solidFill>
                <a:latin typeface="Verdana" pitchFamily="34" charset="0"/>
              </a:rPr>
              <a:t>p</a:t>
            </a:r>
            <a:r>
              <a:rPr lang="en-US" sz="1600" b="0" i="0">
                <a:latin typeface="Verdana" pitchFamily="34" charset="0"/>
              </a:rPr>
              <a:t> and </a:t>
            </a:r>
            <a:r>
              <a:rPr lang="en-US" sz="1600">
                <a:solidFill>
                  <a:srgbClr val="00CC00"/>
                </a:solidFill>
                <a:latin typeface="Verdana" pitchFamily="34" charset="0"/>
              </a:rPr>
              <a:t>q</a:t>
            </a:r>
            <a:r>
              <a:rPr lang="en-US" sz="1600" b="0" i="0">
                <a:latin typeface="Verdana" pitchFamily="34" charset="0"/>
              </a:rPr>
              <a:t> will be very hard. The fastest known factoring algorithm would take far too long for an attacker to ever break the code.</a:t>
            </a:r>
          </a:p>
          <a:p>
            <a:pPr marL="693738" lvl="1" indent="-457200" algn="just">
              <a:lnSpc>
                <a:spcPct val="85000"/>
              </a:lnSpc>
              <a:spcBef>
                <a:spcPts val="600"/>
              </a:spcBef>
              <a:spcAft>
                <a:spcPts val="600"/>
              </a:spcAft>
              <a:buFont typeface="Wingdings" pitchFamily="2" charset="2"/>
              <a:buChar char="Ø"/>
              <a:tabLst>
                <a:tab pos="914400" algn="l"/>
              </a:tabLst>
            </a:pPr>
            <a:r>
              <a:rPr lang="en-US" sz="1600" b="0" i="0">
                <a:latin typeface="Verdana" pitchFamily="34" charset="0"/>
              </a:rPr>
              <a:t>Well, if you have some free time on your hands, try this challenge: n=13289. Find p and q. If you can find, you may even earn some money. </a:t>
            </a:r>
          </a:p>
          <a:p>
            <a:pPr marL="693738" lvl="1" indent="-457200" algn="just">
              <a:lnSpc>
                <a:spcPct val="85000"/>
              </a:lnSpc>
              <a:spcBef>
                <a:spcPts val="600"/>
              </a:spcBef>
              <a:spcAft>
                <a:spcPts val="600"/>
              </a:spcAft>
              <a:buFont typeface="Wingdings" pitchFamily="2" charset="2"/>
              <a:buChar char="Ø"/>
              <a:tabLst>
                <a:tab pos="914400" algn="l"/>
              </a:tabLst>
            </a:pPr>
            <a:r>
              <a:rPr lang="en-US" sz="1600" b="0" i="0">
                <a:latin typeface="Verdana" pitchFamily="34" charset="0"/>
              </a:rPr>
              <a:t>Any cryptographic technique which can resist a concerted attack is regarded as secure. At this point in time, the </a:t>
            </a:r>
            <a:r>
              <a:rPr lang="en-US" sz="1600" b="0" i="0">
                <a:solidFill>
                  <a:srgbClr val="FF0000"/>
                </a:solidFill>
                <a:latin typeface="Verdana" pitchFamily="34" charset="0"/>
              </a:rPr>
              <a:t>RSA algorithm is considered secure. </a:t>
            </a:r>
          </a:p>
        </p:txBody>
      </p:sp>
      <p:sp>
        <p:nvSpPr>
          <p:cNvPr id="44036" name="Rectangle 11"/>
          <p:cNvSpPr>
            <a:spLocks noChangeArrowheads="1"/>
          </p:cNvSpPr>
          <p:nvPr/>
        </p:nvSpPr>
        <p:spPr bwMode="auto">
          <a:xfrm>
            <a:off x="0" y="0"/>
            <a:ext cx="9144000" cy="5238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lvl="1"/>
            <a:r>
              <a:rPr lang="en-US" altLang="en-US" sz="2800" i="0">
                <a:latin typeface="Arial" charset="0"/>
              </a:rPr>
              <a:t>RSA Cryptosystem: Cracking the Code </a:t>
            </a:r>
          </a:p>
        </p:txBody>
      </p:sp>
      <p:sp>
        <p:nvSpPr>
          <p:cNvPr id="5" name="Slide Number Placeholder 4"/>
          <p:cNvSpPr>
            <a:spLocks noGrp="1"/>
          </p:cNvSpPr>
          <p:nvPr>
            <p:ph type="sldNum" sz="quarter" idx="10"/>
          </p:nvPr>
        </p:nvSpPr>
        <p:spPr/>
        <p:txBody>
          <a:bodyPr/>
          <a:lstStyle/>
          <a:p>
            <a:r>
              <a:rPr lang="en-US" smtClean="0"/>
              <a:t>Slide- </a:t>
            </a:r>
            <a:fld id="{F7A995B4-187C-475F-9050-705EE2E66F48}" type="slidenum">
              <a:rPr lang="en-US" smtClean="0"/>
              <a:pPr/>
              <a:t>70</a:t>
            </a:fld>
            <a:endParaRPr lang="en-US" dirty="0"/>
          </a:p>
        </p:txBody>
      </p:sp>
    </p:spTree>
    <p:extLst>
      <p:ext uri="{BB962C8B-B14F-4D97-AF65-F5344CB8AC3E}">
        <p14:creationId xmlns:p14="http://schemas.microsoft.com/office/powerpoint/2010/main" val="105830182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14"/>
          <p:cNvSpPr>
            <a:spLocks noChangeArrowheads="1"/>
          </p:cNvSpPr>
          <p:nvPr/>
        </p:nvSpPr>
        <p:spPr bwMode="auto">
          <a:xfrm>
            <a:off x="0" y="609600"/>
            <a:ext cx="8763000" cy="6302375"/>
          </a:xfrm>
          <a:prstGeom prst="rect">
            <a:avLst/>
          </a:prstGeom>
          <a:noFill/>
          <a:ln w="9525">
            <a:noFill/>
            <a:miter lim="800000"/>
            <a:headEnd/>
            <a:tailEnd/>
          </a:ln>
        </p:spPr>
        <p:txBody>
          <a:bodyPr>
            <a:spAutoFit/>
          </a:bodyPr>
          <a:lstStyle/>
          <a:p>
            <a:pPr marL="693738" lvl="1" indent="-457200" algn="just">
              <a:spcBef>
                <a:spcPts val="300"/>
              </a:spcBef>
              <a:spcAft>
                <a:spcPts val="300"/>
              </a:spcAft>
              <a:buFont typeface="Wingdings" pitchFamily="2" charset="2"/>
              <a:buChar char="Ø"/>
              <a:tabLst>
                <a:tab pos="914400" algn="l"/>
              </a:tabLst>
              <a:defRPr/>
            </a:pPr>
            <a:r>
              <a:rPr lang="en-US" sz="1700" b="0" i="0" dirty="0">
                <a:latin typeface="Verdana" pitchFamily="34" charset="0"/>
              </a:rPr>
              <a:t>In RSA cryptosystem, encryption using public keys is normally computationally intensive. So, in practice- </a:t>
            </a:r>
          </a:p>
          <a:p>
            <a:pPr marL="1376363" lvl="1" indent="-457200" algn="just">
              <a:spcBef>
                <a:spcPts val="300"/>
              </a:spcBef>
              <a:spcAft>
                <a:spcPts val="300"/>
              </a:spcAft>
              <a:buFont typeface="Wingdings" pitchFamily="2" charset="2"/>
              <a:buChar char="q"/>
              <a:defRPr/>
            </a:pPr>
            <a:r>
              <a:rPr lang="en-US" sz="1500" b="0" i="0" dirty="0">
                <a:latin typeface="Verdana" pitchFamily="34" charset="0"/>
              </a:rPr>
              <a:t>The sender encrypts the message with a secret key that is randomly generated. </a:t>
            </a:r>
          </a:p>
          <a:p>
            <a:pPr marL="1376363" lvl="1" indent="-457200" algn="just">
              <a:spcBef>
                <a:spcPts val="300"/>
              </a:spcBef>
              <a:spcAft>
                <a:spcPts val="300"/>
              </a:spcAft>
              <a:buFont typeface="Wingdings" pitchFamily="2" charset="2"/>
              <a:buChar char="q"/>
              <a:defRPr/>
            </a:pPr>
            <a:r>
              <a:rPr lang="en-US" sz="1500" b="0" i="0" dirty="0">
                <a:latin typeface="Verdana" pitchFamily="34" charset="0"/>
              </a:rPr>
              <a:t>The secret key is encrypted using the public key of the recipient and sent with the encrypted message. </a:t>
            </a:r>
          </a:p>
          <a:p>
            <a:pPr marL="1376363" lvl="1" indent="-457200" algn="just">
              <a:spcBef>
                <a:spcPts val="300"/>
              </a:spcBef>
              <a:spcAft>
                <a:spcPts val="300"/>
              </a:spcAft>
              <a:buFont typeface="Wingdings" pitchFamily="2" charset="2"/>
              <a:buChar char="q"/>
              <a:defRPr/>
            </a:pPr>
            <a:r>
              <a:rPr lang="en-US" sz="1500" b="0" i="0" dirty="0">
                <a:latin typeface="Verdana" pitchFamily="34" charset="0"/>
              </a:rPr>
              <a:t>The recipient decrypts the secret key using his private key and using that secret key, he decrypts the rest of the message. </a:t>
            </a:r>
          </a:p>
          <a:p>
            <a:pPr marL="693738" lvl="1" indent="-457200" algn="just">
              <a:spcBef>
                <a:spcPts val="300"/>
              </a:spcBef>
              <a:spcAft>
                <a:spcPts val="300"/>
              </a:spcAft>
              <a:buFont typeface="Wingdings" pitchFamily="2" charset="2"/>
              <a:buChar char="Ø"/>
              <a:tabLst>
                <a:tab pos="914400" algn="l"/>
              </a:tabLst>
              <a:defRPr/>
            </a:pPr>
            <a:r>
              <a:rPr lang="en-US" sz="1700" b="0" i="0" dirty="0">
                <a:latin typeface="Verdana" pitchFamily="34" charset="0"/>
              </a:rPr>
              <a:t>The following lists all the steps in the process: </a:t>
            </a:r>
          </a:p>
          <a:p>
            <a:pPr marL="1376363" lvl="1" indent="-457200" algn="just">
              <a:spcBef>
                <a:spcPts val="0"/>
              </a:spcBef>
              <a:spcAft>
                <a:spcPts val="0"/>
              </a:spcAft>
              <a:buFont typeface="Tahoma" pitchFamily="34" charset="0"/>
              <a:buAutoNum type="arabicPeriod"/>
              <a:defRPr/>
            </a:pPr>
            <a:r>
              <a:rPr lang="en-US" sz="1500" b="0" i="0" dirty="0">
                <a:latin typeface="Verdana" pitchFamily="34" charset="0"/>
              </a:rPr>
              <a:t>The client and server go through a handshaking procedure. </a:t>
            </a:r>
          </a:p>
          <a:p>
            <a:pPr marL="1376363" lvl="1" indent="-457200" algn="just">
              <a:spcBef>
                <a:spcPts val="0"/>
              </a:spcBef>
              <a:spcAft>
                <a:spcPts val="0"/>
              </a:spcAft>
              <a:buFont typeface="Tahoma" pitchFamily="34" charset="0"/>
              <a:buAutoNum type="arabicPeriod"/>
              <a:defRPr/>
            </a:pPr>
            <a:r>
              <a:rPr lang="en-US" sz="1500" b="0" i="0" dirty="0">
                <a:latin typeface="Verdana" pitchFamily="34" charset="0"/>
              </a:rPr>
              <a:t>The handshake begins when the client connects to a SSL enabled server requesting a secure connection and presents a list of encryption algorithms and hash functions that it supports. </a:t>
            </a:r>
          </a:p>
          <a:p>
            <a:pPr marL="1376363" lvl="1" indent="-457200" algn="just">
              <a:spcBef>
                <a:spcPts val="0"/>
              </a:spcBef>
              <a:spcAft>
                <a:spcPts val="0"/>
              </a:spcAft>
              <a:buFont typeface="Tahoma" pitchFamily="34" charset="0"/>
              <a:buAutoNum type="arabicPeriod"/>
              <a:defRPr/>
            </a:pPr>
            <a:r>
              <a:rPr lang="en-US" sz="1500" b="0" i="0" dirty="0">
                <a:latin typeface="Verdana" pitchFamily="34" charset="0"/>
              </a:rPr>
              <a:t>From this list the server chooses the most secure encryption algorithm and hash function that it also supports and lets the client know about its choice. </a:t>
            </a:r>
          </a:p>
          <a:p>
            <a:pPr marL="1376363" lvl="1" indent="-457200" algn="just">
              <a:spcBef>
                <a:spcPts val="0"/>
              </a:spcBef>
              <a:spcAft>
                <a:spcPts val="0"/>
              </a:spcAft>
              <a:buFont typeface="Tahoma" pitchFamily="34" charset="0"/>
              <a:buAutoNum type="arabicPeriod"/>
              <a:defRPr/>
            </a:pPr>
            <a:r>
              <a:rPr lang="en-US" sz="1500" b="0" i="0" dirty="0">
                <a:latin typeface="Verdana" pitchFamily="34" charset="0"/>
              </a:rPr>
              <a:t>In the above transaction, the server also sends it identification in the form of a digital certificate. The digital certificate contains the server's name, the trusted Certificate Authority, and the server's public encryption key. </a:t>
            </a:r>
          </a:p>
          <a:p>
            <a:pPr marL="1376363" lvl="1" indent="-457200" algn="just">
              <a:spcBef>
                <a:spcPts val="0"/>
              </a:spcBef>
              <a:spcAft>
                <a:spcPts val="0"/>
              </a:spcAft>
              <a:buFont typeface="Tahoma" pitchFamily="34" charset="0"/>
              <a:buAutoNum type="arabicPeriod"/>
              <a:defRPr/>
            </a:pPr>
            <a:r>
              <a:rPr lang="en-US" sz="1500" b="0" i="0" dirty="0">
                <a:latin typeface="Verdana" pitchFamily="34" charset="0"/>
              </a:rPr>
              <a:t>The client may contact the trusted Certificate Authority for verification. </a:t>
            </a:r>
          </a:p>
          <a:p>
            <a:pPr marL="1376363" lvl="1" indent="-457200" algn="just">
              <a:spcBef>
                <a:spcPts val="0"/>
              </a:spcBef>
              <a:spcAft>
                <a:spcPts val="0"/>
              </a:spcAft>
              <a:buFont typeface="Tahoma" pitchFamily="34" charset="0"/>
              <a:buAutoNum type="arabicPeriod"/>
              <a:defRPr/>
            </a:pPr>
            <a:r>
              <a:rPr lang="en-US" sz="1500" b="0" i="0" dirty="0">
                <a:latin typeface="Verdana" pitchFamily="34" charset="0"/>
              </a:rPr>
              <a:t>The client generates a random number and encrypts it with the server's public key and sends it to the server. Only the server can decrypt this with its private key. </a:t>
            </a:r>
          </a:p>
          <a:p>
            <a:pPr marL="1376363" lvl="1" indent="-457200" algn="just">
              <a:spcBef>
                <a:spcPts val="0"/>
              </a:spcBef>
              <a:spcAft>
                <a:spcPts val="0"/>
              </a:spcAft>
              <a:buFont typeface="Tahoma" pitchFamily="34" charset="0"/>
              <a:buAutoNum type="arabicPeriod"/>
              <a:defRPr/>
            </a:pPr>
            <a:r>
              <a:rPr lang="en-US" sz="1500" b="0" i="0" dirty="0">
                <a:latin typeface="Verdana" pitchFamily="34" charset="0"/>
              </a:rPr>
              <a:t>The random number generated by the client is then used in the encryption and decryption process on both the client and server sides.</a:t>
            </a:r>
          </a:p>
        </p:txBody>
      </p:sp>
      <p:sp>
        <p:nvSpPr>
          <p:cNvPr id="46084" name="Rectangle 11"/>
          <p:cNvSpPr>
            <a:spLocks noChangeArrowheads="1"/>
          </p:cNvSpPr>
          <p:nvPr/>
        </p:nvSpPr>
        <p:spPr bwMode="auto">
          <a:xfrm>
            <a:off x="0" y="0"/>
            <a:ext cx="9144000" cy="5238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2800" i="0">
                <a:latin typeface="Arial" charset="0"/>
              </a:rPr>
              <a:t>RSA Cryptosystem</a:t>
            </a:r>
          </a:p>
        </p:txBody>
      </p:sp>
      <p:sp>
        <p:nvSpPr>
          <p:cNvPr id="5" name="Slide Number Placeholder 4"/>
          <p:cNvSpPr>
            <a:spLocks noGrp="1"/>
          </p:cNvSpPr>
          <p:nvPr>
            <p:ph type="sldNum" sz="quarter" idx="10"/>
          </p:nvPr>
        </p:nvSpPr>
        <p:spPr/>
        <p:txBody>
          <a:bodyPr/>
          <a:lstStyle/>
          <a:p>
            <a:r>
              <a:rPr lang="en-US" smtClean="0"/>
              <a:t>Slide- </a:t>
            </a:r>
            <a:fld id="{F7A995B4-187C-475F-9050-705EE2E66F48}" type="slidenum">
              <a:rPr lang="en-US" smtClean="0"/>
              <a:pPr/>
              <a:t>71</a:t>
            </a:fld>
            <a:endParaRPr lang="en-US" dirty="0"/>
          </a:p>
        </p:txBody>
      </p:sp>
    </p:spTree>
    <p:extLst>
      <p:ext uri="{BB962C8B-B14F-4D97-AF65-F5344CB8AC3E}">
        <p14:creationId xmlns:p14="http://schemas.microsoft.com/office/powerpoint/2010/main" val="68708454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14"/>
          <p:cNvSpPr>
            <a:spLocks noChangeArrowheads="1"/>
          </p:cNvSpPr>
          <p:nvPr/>
        </p:nvSpPr>
        <p:spPr bwMode="auto">
          <a:xfrm>
            <a:off x="0" y="609600"/>
            <a:ext cx="8763000" cy="215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693738" lvl="1" indent="-457200" algn="just">
              <a:spcBef>
                <a:spcPts val="300"/>
              </a:spcBef>
              <a:spcAft>
                <a:spcPts val="300"/>
              </a:spcAft>
              <a:buFont typeface="Wingdings" pitchFamily="2" charset="2"/>
              <a:buChar char="Ø"/>
              <a:tabLst>
                <a:tab pos="914400" algn="l"/>
              </a:tabLst>
            </a:pPr>
            <a:r>
              <a:rPr lang="en-US" sz="1700" b="0" i="0">
                <a:latin typeface="Verdana" pitchFamily="34" charset="0"/>
              </a:rPr>
              <a:t>Although RSA can be used to encrypt and decrypt actual messages, it is very slow if the message is long.</a:t>
            </a:r>
          </a:p>
          <a:p>
            <a:pPr marL="693738" lvl="1" indent="-457200" algn="just">
              <a:spcBef>
                <a:spcPts val="300"/>
              </a:spcBef>
              <a:spcAft>
                <a:spcPts val="300"/>
              </a:spcAft>
              <a:buFont typeface="Wingdings" pitchFamily="2" charset="2"/>
              <a:buChar char="Ø"/>
              <a:tabLst>
                <a:tab pos="914400" algn="l"/>
              </a:tabLst>
            </a:pPr>
            <a:r>
              <a:rPr lang="en-US" sz="1700" b="0" i="0">
                <a:latin typeface="Verdana" pitchFamily="34" charset="0"/>
              </a:rPr>
              <a:t>Therefore, RSA is useful for short messages.</a:t>
            </a:r>
          </a:p>
          <a:p>
            <a:pPr marL="693738" lvl="1" indent="-457200" algn="just">
              <a:spcBef>
                <a:spcPts val="300"/>
              </a:spcBef>
              <a:spcAft>
                <a:spcPts val="300"/>
              </a:spcAft>
              <a:buFont typeface="Wingdings" pitchFamily="2" charset="2"/>
              <a:buChar char="Ø"/>
              <a:tabLst>
                <a:tab pos="914400" algn="l"/>
              </a:tabLst>
            </a:pPr>
            <a:r>
              <a:rPr lang="en-US" sz="1700" b="0" i="0">
                <a:latin typeface="Verdana" pitchFamily="34" charset="0"/>
              </a:rPr>
              <a:t>RSA is used in digital signature and other cryptosystems that often need to encrypt a small message without having access to a symmetric key.</a:t>
            </a:r>
          </a:p>
          <a:p>
            <a:pPr marL="693738" lvl="1" indent="-457200" algn="just">
              <a:spcBef>
                <a:spcPts val="300"/>
              </a:spcBef>
              <a:spcAft>
                <a:spcPts val="300"/>
              </a:spcAft>
              <a:buFont typeface="Wingdings" pitchFamily="2" charset="2"/>
              <a:buChar char="Ø"/>
              <a:tabLst>
                <a:tab pos="914400" algn="l"/>
              </a:tabLst>
            </a:pPr>
            <a:r>
              <a:rPr lang="en-US" sz="1700" b="0" i="0">
                <a:latin typeface="Verdana" pitchFamily="34" charset="0"/>
              </a:rPr>
              <a:t>RSA is also used for authentication.</a:t>
            </a:r>
          </a:p>
        </p:txBody>
      </p:sp>
      <p:sp>
        <p:nvSpPr>
          <p:cNvPr id="48132" name="Rectangle 11"/>
          <p:cNvSpPr>
            <a:spLocks noChangeArrowheads="1"/>
          </p:cNvSpPr>
          <p:nvPr/>
        </p:nvSpPr>
        <p:spPr bwMode="auto">
          <a:xfrm>
            <a:off x="0" y="0"/>
            <a:ext cx="9144000" cy="5238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2800" i="0">
                <a:latin typeface="Arial" charset="0"/>
              </a:rPr>
              <a:t>RSA Cryptosystem: Applications</a:t>
            </a:r>
          </a:p>
        </p:txBody>
      </p:sp>
      <p:sp>
        <p:nvSpPr>
          <p:cNvPr id="5" name="Slide Number Placeholder 4"/>
          <p:cNvSpPr>
            <a:spLocks noGrp="1"/>
          </p:cNvSpPr>
          <p:nvPr>
            <p:ph type="sldNum" sz="quarter" idx="10"/>
          </p:nvPr>
        </p:nvSpPr>
        <p:spPr/>
        <p:txBody>
          <a:bodyPr/>
          <a:lstStyle/>
          <a:p>
            <a:r>
              <a:rPr lang="en-US" smtClean="0"/>
              <a:t>Slide- </a:t>
            </a:r>
            <a:fld id="{F7A995B4-187C-475F-9050-705EE2E66F48}" type="slidenum">
              <a:rPr lang="en-US" smtClean="0"/>
              <a:pPr/>
              <a:t>72</a:t>
            </a:fld>
            <a:endParaRPr lang="en-US" dirty="0"/>
          </a:p>
        </p:txBody>
      </p:sp>
    </p:spTree>
    <p:extLst>
      <p:ext uri="{BB962C8B-B14F-4D97-AF65-F5344CB8AC3E}">
        <p14:creationId xmlns:p14="http://schemas.microsoft.com/office/powerpoint/2010/main" val="27822287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11"/>
          <p:cNvSpPr>
            <a:spLocks noChangeArrowheads="1"/>
          </p:cNvSpPr>
          <p:nvPr/>
        </p:nvSpPr>
        <p:spPr bwMode="auto">
          <a:xfrm>
            <a:off x="0" y="0"/>
            <a:ext cx="9144000"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2000">
                <a:latin typeface="Verdana" pitchFamily="34" charset="0"/>
                <a:ea typeface="Verdana" pitchFamily="34" charset="0"/>
                <a:cs typeface="Verdana" pitchFamily="34" charset="0"/>
              </a:rPr>
              <a:t>Components of a Modern Block Ciphers (continued…):</a:t>
            </a:r>
          </a:p>
        </p:txBody>
      </p:sp>
      <p:sp>
        <p:nvSpPr>
          <p:cNvPr id="22532" name="Rectangle 11"/>
          <p:cNvSpPr>
            <a:spLocks noChangeArrowheads="1"/>
          </p:cNvSpPr>
          <p:nvPr/>
        </p:nvSpPr>
        <p:spPr bwMode="auto">
          <a:xfrm>
            <a:off x="122238" y="609600"/>
            <a:ext cx="8839200"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marL="457200" indent="-457200" algn="just">
              <a:spcBef>
                <a:spcPts val="600"/>
              </a:spcBef>
              <a:spcAft>
                <a:spcPts val="600"/>
              </a:spcAft>
              <a:tabLst>
                <a:tab pos="685800" algn="l"/>
              </a:tabLst>
            </a:pPr>
            <a:r>
              <a:rPr lang="en-US" sz="1800">
                <a:solidFill>
                  <a:srgbClr val="FF0000"/>
                </a:solidFill>
                <a:latin typeface="Verdana" pitchFamily="34" charset="0"/>
                <a:ea typeface="Verdana" pitchFamily="34" charset="0"/>
                <a:cs typeface="Verdana" pitchFamily="34" charset="0"/>
              </a:rPr>
              <a:t>S-Boxes:</a:t>
            </a:r>
          </a:p>
          <a:p>
            <a:pPr marL="457200" indent="-457200" algn="just">
              <a:spcBef>
                <a:spcPts val="600"/>
              </a:spcBef>
              <a:spcAft>
                <a:spcPts val="600"/>
              </a:spcAft>
              <a:buFont typeface="Wingdings" pitchFamily="2" charset="2"/>
              <a:buChar char="Ø"/>
              <a:tabLst>
                <a:tab pos="685800" algn="l"/>
              </a:tabLst>
            </a:pPr>
            <a:r>
              <a:rPr lang="en-US" sz="1800" b="0">
                <a:latin typeface="Verdana" pitchFamily="34" charset="0"/>
                <a:ea typeface="Verdana" pitchFamily="34" charset="0"/>
                <a:cs typeface="Verdana" pitchFamily="34" charset="0"/>
              </a:rPr>
              <a:t>An S-box (substitution box) can be thought of as a miniature substitution cipher. </a:t>
            </a:r>
          </a:p>
          <a:p>
            <a:pPr marL="457200" indent="-457200" algn="just">
              <a:spcBef>
                <a:spcPts val="600"/>
              </a:spcBef>
              <a:spcAft>
                <a:spcPts val="600"/>
              </a:spcAft>
              <a:buFont typeface="Wingdings" pitchFamily="2" charset="2"/>
              <a:buChar char="Ø"/>
              <a:tabLst>
                <a:tab pos="685800" algn="l"/>
              </a:tabLst>
            </a:pPr>
            <a:r>
              <a:rPr lang="en-US" sz="1800" b="0">
                <a:latin typeface="Verdana" pitchFamily="34" charset="0"/>
                <a:ea typeface="Verdana" pitchFamily="34" charset="0"/>
                <a:cs typeface="Verdana" pitchFamily="34" charset="0"/>
              </a:rPr>
              <a:t>However, an S-box can have a different number of inputs and outputs. In other words, the input to an S-box could be an </a:t>
            </a:r>
            <a:r>
              <a:rPr lang="en-US" sz="1800" i="1">
                <a:solidFill>
                  <a:srgbClr val="FF0000"/>
                </a:solidFill>
                <a:latin typeface="Verdana" pitchFamily="34" charset="0"/>
                <a:ea typeface="Verdana" pitchFamily="34" charset="0"/>
                <a:cs typeface="Verdana" pitchFamily="34" charset="0"/>
              </a:rPr>
              <a:t>n</a:t>
            </a:r>
            <a:r>
              <a:rPr lang="en-US" sz="1800" b="0">
                <a:latin typeface="Verdana" pitchFamily="34" charset="0"/>
                <a:ea typeface="Verdana" pitchFamily="34" charset="0"/>
                <a:cs typeface="Verdana" pitchFamily="34" charset="0"/>
              </a:rPr>
              <a:t>-bit word, but the output can be an </a:t>
            </a:r>
            <a:r>
              <a:rPr lang="en-US" sz="1800" i="1">
                <a:solidFill>
                  <a:srgbClr val="FF0000"/>
                </a:solidFill>
                <a:latin typeface="Verdana" pitchFamily="34" charset="0"/>
                <a:ea typeface="Verdana" pitchFamily="34" charset="0"/>
                <a:cs typeface="Verdana" pitchFamily="34" charset="0"/>
              </a:rPr>
              <a:t>m</a:t>
            </a:r>
            <a:r>
              <a:rPr lang="en-US" sz="1800" b="0">
                <a:latin typeface="Verdana" pitchFamily="34" charset="0"/>
                <a:ea typeface="Verdana" pitchFamily="34" charset="0"/>
                <a:cs typeface="Verdana" pitchFamily="34" charset="0"/>
              </a:rPr>
              <a:t>-bit word, where </a:t>
            </a:r>
            <a:r>
              <a:rPr lang="en-US" sz="1800" i="1">
                <a:solidFill>
                  <a:srgbClr val="FF0000"/>
                </a:solidFill>
                <a:latin typeface="Verdana" pitchFamily="34" charset="0"/>
                <a:ea typeface="Verdana" pitchFamily="34" charset="0"/>
                <a:cs typeface="Verdana" pitchFamily="34" charset="0"/>
              </a:rPr>
              <a:t>m</a:t>
            </a:r>
            <a:r>
              <a:rPr lang="en-US" sz="1800" b="0">
                <a:latin typeface="Verdana" pitchFamily="34" charset="0"/>
                <a:ea typeface="Verdana" pitchFamily="34" charset="0"/>
                <a:cs typeface="Verdana" pitchFamily="34" charset="0"/>
              </a:rPr>
              <a:t> and </a:t>
            </a:r>
            <a:r>
              <a:rPr lang="en-US" sz="1800" i="1">
                <a:solidFill>
                  <a:srgbClr val="FF0000"/>
                </a:solidFill>
                <a:latin typeface="Verdana" pitchFamily="34" charset="0"/>
                <a:ea typeface="Verdana" pitchFamily="34" charset="0"/>
                <a:cs typeface="Verdana" pitchFamily="34" charset="0"/>
              </a:rPr>
              <a:t>n</a:t>
            </a:r>
            <a:r>
              <a:rPr lang="en-US" sz="1800" b="0">
                <a:latin typeface="Verdana" pitchFamily="34" charset="0"/>
                <a:ea typeface="Verdana" pitchFamily="34" charset="0"/>
                <a:cs typeface="Verdana" pitchFamily="34" charset="0"/>
              </a:rPr>
              <a:t> are not necessarily the same. </a:t>
            </a:r>
          </a:p>
          <a:p>
            <a:pPr marL="457200" indent="-457200" algn="just">
              <a:spcBef>
                <a:spcPts val="600"/>
              </a:spcBef>
              <a:spcAft>
                <a:spcPts val="600"/>
              </a:spcAft>
              <a:buFont typeface="Wingdings" pitchFamily="2" charset="2"/>
              <a:buChar char="Ø"/>
              <a:tabLst>
                <a:tab pos="685800" algn="l"/>
              </a:tabLst>
            </a:pPr>
            <a:r>
              <a:rPr lang="en-US" sz="1800" b="0">
                <a:latin typeface="Verdana" pitchFamily="34" charset="0"/>
                <a:ea typeface="Verdana" pitchFamily="34" charset="0"/>
                <a:cs typeface="Verdana" pitchFamily="34" charset="0"/>
              </a:rPr>
              <a:t>Although an S-box can be keyed or keyless, modem block ciphers normally use keyless S-boxes, where the mapping from the inputs to the outputs is predetermined.</a:t>
            </a:r>
          </a:p>
        </p:txBody>
      </p:sp>
      <p:sp>
        <p:nvSpPr>
          <p:cNvPr id="2" name="Slide Number Placeholder 1"/>
          <p:cNvSpPr>
            <a:spLocks noGrp="1"/>
          </p:cNvSpPr>
          <p:nvPr>
            <p:ph type="sldNum" sz="quarter" idx="10"/>
          </p:nvPr>
        </p:nvSpPr>
        <p:spPr/>
        <p:txBody>
          <a:bodyPr/>
          <a:lstStyle/>
          <a:p>
            <a:pPr>
              <a:defRPr/>
            </a:pPr>
            <a:r>
              <a:rPr lang="en-US" smtClean="0">
                <a:solidFill>
                  <a:srgbClr val="0000FF"/>
                </a:solidFill>
              </a:rPr>
              <a:t>Slide-</a:t>
            </a:r>
            <a:fld id="{89CDD838-E7E1-4729-B91C-65DBF479667D}" type="slidenum">
              <a:rPr lang="en-US" smtClean="0"/>
              <a:pPr>
                <a:defRPr/>
              </a:pPr>
              <a:t>8</a:t>
            </a:fld>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11"/>
          <p:cNvSpPr>
            <a:spLocks noChangeArrowheads="1"/>
          </p:cNvSpPr>
          <p:nvPr/>
        </p:nvSpPr>
        <p:spPr bwMode="auto">
          <a:xfrm>
            <a:off x="0" y="0"/>
            <a:ext cx="9144000"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2000">
                <a:latin typeface="Verdana" pitchFamily="34" charset="0"/>
                <a:ea typeface="Verdana" pitchFamily="34" charset="0"/>
                <a:cs typeface="Verdana" pitchFamily="34" charset="0"/>
              </a:rPr>
              <a:t>Components of a Modern Block Ciphers (continued…):</a:t>
            </a:r>
          </a:p>
        </p:txBody>
      </p:sp>
      <p:sp>
        <p:nvSpPr>
          <p:cNvPr id="23556" name="Rectangle 11"/>
          <p:cNvSpPr>
            <a:spLocks noChangeArrowheads="1"/>
          </p:cNvSpPr>
          <p:nvPr/>
        </p:nvSpPr>
        <p:spPr bwMode="auto">
          <a:xfrm>
            <a:off x="122238" y="457200"/>
            <a:ext cx="88392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marL="457200" indent="-457200" algn="just">
              <a:spcBef>
                <a:spcPts val="600"/>
              </a:spcBef>
              <a:spcAft>
                <a:spcPts val="600"/>
              </a:spcAft>
              <a:tabLst>
                <a:tab pos="685800" algn="l"/>
              </a:tabLst>
            </a:pPr>
            <a:r>
              <a:rPr lang="en-US" sz="1800">
                <a:solidFill>
                  <a:srgbClr val="0000FF"/>
                </a:solidFill>
                <a:latin typeface="Verdana" pitchFamily="34" charset="0"/>
                <a:ea typeface="Verdana" pitchFamily="34" charset="0"/>
                <a:cs typeface="Verdana" pitchFamily="34" charset="0"/>
              </a:rPr>
              <a:t>Input-Output Relationship for a 3x2 S-Box by Table:</a:t>
            </a:r>
          </a:p>
          <a:p>
            <a:pPr marL="457200" indent="-457200" algn="just">
              <a:spcBef>
                <a:spcPts val="600"/>
              </a:spcBef>
              <a:spcAft>
                <a:spcPts val="600"/>
              </a:spcAft>
              <a:buFont typeface="Wingdings" pitchFamily="2" charset="2"/>
              <a:buChar char="Ø"/>
              <a:tabLst>
                <a:tab pos="685800" algn="l"/>
              </a:tabLst>
            </a:pPr>
            <a:r>
              <a:rPr lang="en-US" sz="1700" b="0">
                <a:latin typeface="Verdana" pitchFamily="34" charset="0"/>
                <a:ea typeface="Verdana" pitchFamily="34" charset="0"/>
                <a:cs typeface="Verdana" pitchFamily="34" charset="0"/>
              </a:rPr>
              <a:t>The following table defines the input/output relationship for an S-box of size 3 × 2. </a:t>
            </a:r>
          </a:p>
          <a:p>
            <a:pPr marL="457200" indent="-457200" algn="just">
              <a:spcBef>
                <a:spcPts val="600"/>
              </a:spcBef>
              <a:spcAft>
                <a:spcPts val="600"/>
              </a:spcAft>
              <a:buFont typeface="Wingdings" pitchFamily="2" charset="2"/>
              <a:buChar char="Ø"/>
              <a:tabLst>
                <a:tab pos="685800" algn="l"/>
              </a:tabLst>
            </a:pPr>
            <a:r>
              <a:rPr lang="en-US" sz="1700" b="0">
                <a:latin typeface="Verdana" pitchFamily="34" charset="0"/>
                <a:ea typeface="Verdana" pitchFamily="34" charset="0"/>
                <a:cs typeface="Verdana" pitchFamily="34" charset="0"/>
              </a:rPr>
              <a:t>The leftmost bit of the input defines the row; the two rightmost bits of the input define the column. </a:t>
            </a:r>
          </a:p>
          <a:p>
            <a:pPr marL="457200" indent="-457200" algn="just">
              <a:spcBef>
                <a:spcPts val="600"/>
              </a:spcBef>
              <a:spcAft>
                <a:spcPts val="600"/>
              </a:spcAft>
              <a:buFont typeface="Wingdings" pitchFamily="2" charset="2"/>
              <a:buChar char="Ø"/>
              <a:tabLst>
                <a:tab pos="685800" algn="l"/>
              </a:tabLst>
            </a:pPr>
            <a:r>
              <a:rPr lang="en-US" sz="1700" b="0">
                <a:latin typeface="Verdana" pitchFamily="34" charset="0"/>
                <a:ea typeface="Verdana" pitchFamily="34" charset="0"/>
                <a:cs typeface="Verdana" pitchFamily="34" charset="0"/>
              </a:rPr>
              <a:t>The two output bits are values on the cross section of the selected row and column.</a:t>
            </a:r>
          </a:p>
        </p:txBody>
      </p:sp>
      <p:pic>
        <p:nvPicPr>
          <p:cNvPr id="23557"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4638" y="2667000"/>
            <a:ext cx="6024562" cy="250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Rectangle 8"/>
          <p:cNvSpPr>
            <a:spLocks noChangeArrowheads="1"/>
          </p:cNvSpPr>
          <p:nvPr/>
        </p:nvSpPr>
        <p:spPr bwMode="auto">
          <a:xfrm>
            <a:off x="2743200" y="5181600"/>
            <a:ext cx="594360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700">
                <a:solidFill>
                  <a:schemeClr val="folHlink"/>
                </a:solidFill>
                <a:latin typeface="Verdana" pitchFamily="34" charset="0"/>
                <a:ea typeface="Verdana" pitchFamily="34" charset="0"/>
                <a:cs typeface="Verdana" pitchFamily="34" charset="0"/>
              </a:rPr>
              <a:t>Table: </a:t>
            </a:r>
            <a:r>
              <a:rPr lang="en-US" sz="1700" b="0">
                <a:latin typeface="Verdana" pitchFamily="34" charset="0"/>
                <a:ea typeface="Verdana" pitchFamily="34" charset="0"/>
                <a:cs typeface="Verdana" pitchFamily="34" charset="0"/>
              </a:rPr>
              <a:t>Input-Output relationship for a 3 x 2 S-box</a:t>
            </a:r>
          </a:p>
        </p:txBody>
      </p:sp>
      <p:sp>
        <p:nvSpPr>
          <p:cNvPr id="23559" name="Rectangle 11"/>
          <p:cNvSpPr>
            <a:spLocks noChangeArrowheads="1"/>
          </p:cNvSpPr>
          <p:nvPr/>
        </p:nvSpPr>
        <p:spPr bwMode="auto">
          <a:xfrm>
            <a:off x="152400" y="5943600"/>
            <a:ext cx="88392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marL="457200" indent="-457200" algn="just">
              <a:spcBef>
                <a:spcPts val="600"/>
              </a:spcBef>
              <a:spcAft>
                <a:spcPts val="600"/>
              </a:spcAft>
              <a:buFont typeface="Wingdings" pitchFamily="2" charset="2"/>
              <a:buChar char="Ø"/>
              <a:tabLst>
                <a:tab pos="685800" algn="l"/>
              </a:tabLst>
            </a:pPr>
            <a:r>
              <a:rPr lang="en-US" sz="1700" b="0">
                <a:latin typeface="Verdana" pitchFamily="34" charset="0"/>
                <a:ea typeface="Verdana" pitchFamily="34" charset="0"/>
                <a:cs typeface="Verdana" pitchFamily="34" charset="0"/>
              </a:rPr>
              <a:t>Based on the above S-box table, an input of </a:t>
            </a:r>
            <a:r>
              <a:rPr lang="en-US" sz="1700">
                <a:solidFill>
                  <a:srgbClr val="0000FF"/>
                </a:solidFill>
                <a:latin typeface="Verdana" pitchFamily="34" charset="0"/>
                <a:ea typeface="Verdana" pitchFamily="34" charset="0"/>
                <a:cs typeface="Verdana" pitchFamily="34" charset="0"/>
              </a:rPr>
              <a:t>0</a:t>
            </a:r>
            <a:r>
              <a:rPr lang="en-US" sz="1700">
                <a:solidFill>
                  <a:srgbClr val="FF0000"/>
                </a:solidFill>
                <a:latin typeface="Verdana" pitchFamily="34" charset="0"/>
                <a:ea typeface="Verdana" pitchFamily="34" charset="0"/>
                <a:cs typeface="Verdana" pitchFamily="34" charset="0"/>
              </a:rPr>
              <a:t>10</a:t>
            </a:r>
            <a:r>
              <a:rPr lang="en-US" sz="1700" b="0">
                <a:latin typeface="Verdana" pitchFamily="34" charset="0"/>
                <a:ea typeface="Verdana" pitchFamily="34" charset="0"/>
                <a:cs typeface="Verdana" pitchFamily="34" charset="0"/>
              </a:rPr>
              <a:t> yields the output 01. An input of </a:t>
            </a:r>
            <a:r>
              <a:rPr lang="en-US" sz="1700">
                <a:solidFill>
                  <a:srgbClr val="0000FF"/>
                </a:solidFill>
                <a:latin typeface="Verdana" pitchFamily="34" charset="0"/>
                <a:ea typeface="Verdana" pitchFamily="34" charset="0"/>
                <a:cs typeface="Verdana" pitchFamily="34" charset="0"/>
              </a:rPr>
              <a:t>1</a:t>
            </a:r>
            <a:r>
              <a:rPr lang="en-US" sz="1700">
                <a:solidFill>
                  <a:srgbClr val="FF0000"/>
                </a:solidFill>
                <a:latin typeface="Verdana" pitchFamily="34" charset="0"/>
                <a:ea typeface="Verdana" pitchFamily="34" charset="0"/>
                <a:cs typeface="Verdana" pitchFamily="34" charset="0"/>
              </a:rPr>
              <a:t>01</a:t>
            </a:r>
            <a:r>
              <a:rPr lang="en-US" sz="1700" b="0">
                <a:latin typeface="Verdana" pitchFamily="34" charset="0"/>
                <a:ea typeface="Verdana" pitchFamily="34" charset="0"/>
                <a:cs typeface="Verdana" pitchFamily="34" charset="0"/>
              </a:rPr>
              <a:t> yields the output of 00.</a:t>
            </a:r>
          </a:p>
        </p:txBody>
      </p:sp>
      <p:sp>
        <p:nvSpPr>
          <p:cNvPr id="2" name="Slide Number Placeholder 1"/>
          <p:cNvSpPr>
            <a:spLocks noGrp="1"/>
          </p:cNvSpPr>
          <p:nvPr>
            <p:ph type="sldNum" sz="quarter" idx="10"/>
          </p:nvPr>
        </p:nvSpPr>
        <p:spPr/>
        <p:txBody>
          <a:bodyPr/>
          <a:lstStyle/>
          <a:p>
            <a:pPr>
              <a:defRPr/>
            </a:pPr>
            <a:r>
              <a:rPr lang="en-US" smtClean="0">
                <a:solidFill>
                  <a:srgbClr val="0000FF"/>
                </a:solidFill>
              </a:rPr>
              <a:t>Slide-</a:t>
            </a:r>
            <a:fld id="{89CDD838-E7E1-4729-B91C-65DBF479667D}" type="slidenum">
              <a:rPr lang="en-US" smtClean="0"/>
              <a:pPr>
                <a:defRPr/>
              </a:pPr>
              <a:t>9</a:t>
            </a:fld>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0" u="none" strike="noStrike" cap="none" normalizeH="0" baseline="0" smtClean="0">
            <a:ln>
              <a:noFill/>
            </a:ln>
            <a:solidFill>
              <a:schemeClr val="tx1"/>
            </a:solidFill>
            <a:effectLst/>
            <a:latin typeface="Arial"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6776</TotalTime>
  <Words>7686</Words>
  <Application>Microsoft Office PowerPoint</Application>
  <PresentationFormat>On-screen Show (4:3)</PresentationFormat>
  <Paragraphs>633</Paragraphs>
  <Slides>72</Slides>
  <Notes>71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72</vt:i4>
      </vt:variant>
    </vt:vector>
  </HeadingPairs>
  <TitlesOfParts>
    <vt:vector size="81" baseType="lpstr">
      <vt:lpstr>宋体</vt:lpstr>
      <vt:lpstr>Arial</vt:lpstr>
      <vt:lpstr>Arial Black</vt:lpstr>
      <vt:lpstr>Old English Text MT</vt:lpstr>
      <vt:lpstr>Tahoma</vt:lpstr>
      <vt:lpstr>Times New Roman</vt:lpstr>
      <vt:lpstr>Verdana</vt:lpstr>
      <vt:lpstr>Wingdings</vt:lpstr>
      <vt:lpstr>Blends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Valued Gateway Client</dc:creator>
  <cp:lastModifiedBy>Microsoft account</cp:lastModifiedBy>
  <cp:revision>797</cp:revision>
  <dcterms:created xsi:type="dcterms:W3CDTF">2000-01-15T04:50:39Z</dcterms:created>
  <dcterms:modified xsi:type="dcterms:W3CDTF">2023-05-19T08:24:40Z</dcterms:modified>
</cp:coreProperties>
</file>